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761" r:id="rId2"/>
  </p:sldMasterIdLst>
  <p:notesMasterIdLst>
    <p:notesMasterId r:id="rId25"/>
  </p:notesMasterIdLst>
  <p:handoutMasterIdLst>
    <p:handoutMasterId r:id="rId26"/>
  </p:handoutMasterIdLst>
  <p:sldIdLst>
    <p:sldId id="319" r:id="rId3"/>
    <p:sldId id="336" r:id="rId4"/>
    <p:sldId id="331" r:id="rId5"/>
    <p:sldId id="334" r:id="rId6"/>
    <p:sldId id="340" r:id="rId7"/>
    <p:sldId id="304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wLk76cGbT7JNNMAqefjiPA==" hashData="VLt4yBlxFqoMLDcT00oDrT4FL58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46525A"/>
    <a:srgbClr val="663300"/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8024" autoAdjust="0"/>
  </p:normalViewPr>
  <p:slideViewPr>
    <p:cSldViewPr>
      <p:cViewPr varScale="1">
        <p:scale>
          <a:sx n="80" d="100"/>
          <a:sy n="80" d="100"/>
        </p:scale>
        <p:origin x="-2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ru-RU" sz="1200">
                <a:latin typeface="+mn-lt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ru-RU" sz="1200" smtClean="0">
                <a:latin typeface="+mn-lt"/>
              </a:defRPr>
            </a:lvl1pPr>
            <a:extLst/>
          </a:lstStyle>
          <a:p>
            <a:pPr>
              <a:defRPr/>
            </a:pPr>
            <a:fld id="{78E5F11C-D227-4C57-A20F-26E3C45C9BF3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ru-RU" sz="1200">
                <a:latin typeface="+mn-lt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ru-RU" sz="1200" smtClean="0">
                <a:latin typeface="+mn-lt"/>
              </a:defRPr>
            </a:lvl1pPr>
            <a:extLst/>
          </a:lstStyle>
          <a:p>
            <a:pPr>
              <a:defRPr/>
            </a:pPr>
            <a:fld id="{267E8C58-5968-4046-AB0A-62680E0505C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ru-RU" sz="1200">
                <a:latin typeface="+mn-lt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ru-RU" sz="1200">
                <a:latin typeface="+mn-lt"/>
              </a:defRPr>
            </a:lvl1pPr>
            <a:extLst/>
          </a:lstStyle>
          <a:p>
            <a:pPr>
              <a:defRPr/>
            </a:pPr>
            <a:fld id="{1377BED2-676B-45E3-A61E-CD9944388A19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pPr lvl="0"/>
            <a:endParaRPr lang="ru-RU" noProof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ru-RU" sz="1200">
                <a:latin typeface="+mn-lt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ru-RU" sz="1200">
                <a:latin typeface="+mn-lt"/>
              </a:defRPr>
            </a:lvl1pPr>
            <a:extLst/>
          </a:lstStyle>
          <a:p>
            <a:pPr>
              <a:defRPr/>
            </a:pPr>
            <a:fld id="{4826C522-45B7-40F6-8316-D746AE2F41D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ru-RU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463CE3-EB43-442A-8198-9EC1E0A5479A}" type="slidenum">
              <a:rPr smtClean="0">
                <a:latin typeface="Century Schoolbook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smtClean="0">
              <a:latin typeface="Century Schoolbook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55999F-2C6A-4732-A917-3026C68B71E1}" type="slidenum">
              <a:rPr smtClean="0">
                <a:latin typeface="Century Schoolbook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smtClean="0">
              <a:latin typeface="Century Schoolbook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0BD271-7359-49F2-949F-88CCE65A4A50}" type="slidenum">
              <a:rPr smtClean="0">
                <a:latin typeface="Century Schoolbook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smtClean="0">
              <a:latin typeface="Century Schoolbook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smtClean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CD12F5-EC5F-4ECC-955D-41980DE8FD4E}" type="slidenum">
              <a:rPr smtClean="0">
                <a:latin typeface="Century Schoolbook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smtClean="0">
              <a:latin typeface="Century Schoolbook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smtClean="0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6E1928-1C0B-479E-9E72-D45B06F4C752}" type="slidenum">
              <a:rPr smtClean="0">
                <a:latin typeface="Century Schoolbook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smtClean="0">
              <a:latin typeface="Century Schoolbook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smtClean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EAEED6-0D08-4F74-8D34-00D53AB09936}" type="slidenum">
              <a:rPr smtClean="0">
                <a:latin typeface="Century Schoolbook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smtClean="0">
              <a:latin typeface="Century Schoolbook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/>
          </p:cNvSpPr>
          <p:nvPr/>
        </p:nvSpPr>
        <p:spPr>
          <a:xfrm>
            <a:off x="454025" y="51816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algn="ctr" fontAlgn="auto">
              <a:spcAft>
                <a:spcPts val="0"/>
              </a:spcAft>
              <a:defRPr kumimoji="0" lang="ru-RU"/>
            </a:pPr>
            <a:endParaRPr lang="ru-RU" sz="3200" i="1" kern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76213" y="187325"/>
            <a:ext cx="8763000" cy="6213475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ru-RU"/>
            </a:lvl1pPr>
            <a:extLst/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5133975"/>
            <a:ext cx="6386946" cy="1219200"/>
          </a:xfrm>
        </p:spPr>
        <p:txBody>
          <a:bodyPr tIns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7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423CE6-91AC-4883-8686-9FB4022BD421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8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BD6BBDB-B9DC-4CB2-9A32-2D79B74C88B1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457200" y="228600"/>
            <a:ext cx="4023360" cy="3017520"/>
          </a:xfrm>
        </p:spPr>
        <p:txBody>
          <a:bodyPr anchor="b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D66E9-38FB-4EA4-95A3-43F73D0E0BD2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D52D3-8989-4487-9C98-CA9A19849B1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42774-EF9E-4A6D-8B1C-FE9934EA1602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F6F4A-2D2F-4414-86AD-5981DF2D823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/>
          </p:nvPr>
        </p:nvSpPr>
        <p:spPr>
          <a:xfrm>
            <a:off x="400497" y="1295400"/>
            <a:ext cx="1676400" cy="1905000"/>
          </a:xfrm>
        </p:spPr>
        <p:txBody>
          <a:bodyPr anchor="b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/>
          </p:nvPr>
        </p:nvSpPr>
        <p:spPr>
          <a:xfrm>
            <a:off x="7086600" y="1295400"/>
            <a:ext cx="1676400" cy="1905000"/>
          </a:xfrm>
        </p:spPr>
        <p:txBody>
          <a:bodyPr anchor="b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/>
          </p:nvPr>
        </p:nvSpPr>
        <p:spPr>
          <a:xfrm>
            <a:off x="400497" y="3352800"/>
            <a:ext cx="1676400" cy="19050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/>
          </p:nvPr>
        </p:nvSpPr>
        <p:spPr>
          <a:xfrm>
            <a:off x="7086600" y="3352800"/>
            <a:ext cx="1676400" cy="19050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DC7F7-7065-4AA9-B17B-6F793911E3D0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12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5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B091B-6633-43DC-8685-0B779CADE8F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926821" y="61722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/>
          </p:nvPr>
        </p:nvSpPr>
        <p:spPr>
          <a:xfrm>
            <a:off x="926821" y="1524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/>
          </p:nvPr>
        </p:nvSpPr>
        <p:spPr>
          <a:xfrm>
            <a:off x="4660621" y="61722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/>
          </p:nvPr>
        </p:nvSpPr>
        <p:spPr>
          <a:xfrm>
            <a:off x="4660621" y="1524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59CB5-79B0-48DD-8F51-B2ABF50F20C8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11" name="Rectangle 25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2" name="Rectangle 1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2C485-5FE8-4007-92A6-EF3BB9BD330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книжная с больш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/>
          </p:nvPr>
        </p:nvSpPr>
        <p:spPr>
          <a:xfrm>
            <a:off x="152400" y="4495800"/>
            <a:ext cx="8763000" cy="19050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lang="ru-RU" sz="24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C09EF-B4C8-414C-8D01-F5A37A9291C7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9" name="Rectangle 25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C5ADD-A813-4A64-B3E0-935A674CF23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: 1 книжная и 3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4E5A7-8351-44BE-9E12-C1FF526FFCAE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8" name="Rectangle 25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D3CC0-A303-4551-A167-BF38323A2B9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77FB0-A1E8-441D-8E80-B85214CBA1C0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43D08-373C-4F18-8A37-96520081BA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сверху: 3 книжных и 2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7B132-5388-4F10-ACDD-23F5E08C0703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C6D91-F6FD-4828-9785-3A902084D6A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60BC0-F524-484F-8612-05A8D6F17B96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7A7E9-29A6-4AC7-ABE7-7DD7F1AA838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16EA8-D2E8-4370-A393-EFE410FE34B8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10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1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B1FF9-7A45-4B3D-860C-31F0B7B62CF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914400" y="6019800"/>
            <a:ext cx="7467600" cy="3810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398B0-0CA0-492A-A730-198747BC04BC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5C61B-9963-40C8-A35D-8222DE7CDDD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4C238-A9B2-411F-BD7F-1634876BB929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6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CA115-DF43-4953-8249-3C340770BB9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E7482-DB7B-417D-BDC9-A338281CABB5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A98E1-93B8-4E6D-8F83-215D50E6EEB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0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488" y="4324350"/>
            <a:ext cx="2297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BB412-0927-425B-8AE0-4A85D7E98AA0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4350"/>
            <a:ext cx="4879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338"/>
            <a:ext cx="2171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3AEAF-18D5-4B93-BFA3-10A01C08C3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BF6448-392F-4850-B9F0-78E03411DB4A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42B1F4-4451-435B-AFE1-93A963989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0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8166EF25-9AD7-4CBB-BDEC-4026DFCA5480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3725" y="381000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D37EE-AA57-4881-BF2A-26ADDEB22A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0675B-9015-40EB-9D53-71B826A6A1DB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943C-6E51-477E-A479-EBFA9FDC9F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EDEF1-B73E-464C-AD57-8A674F40D001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7ADA7-3A3A-42BD-974D-9C0AFAE729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AED14-8695-4320-B348-9F78111B5AD9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62B76-27B7-4904-8243-A9041E524D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B2D01-99AE-490D-923F-B804B30FAB87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93FB5-CE73-4279-A2B2-77A3391E3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0B55F-4BE2-48F2-8A9A-CC7CC14B737A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DB395-22B4-412F-928E-E3B252CE5F4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F8AF9-BA96-48C2-8718-080CD9FAC842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7003B-92B9-4846-BB8E-474A41EAA2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18932-7266-40A4-BA18-41982EEAE870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51A09-83F2-478E-B934-0BBDF17534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0A92B-3295-4A39-BF3D-A1D8E95A2950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ACA11-99FC-4553-9E15-4ED26F4FB0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0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540523CE-1C4E-4931-8CCE-CB7AB9BF1F7A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3725" y="381000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A15E3-3C42-48A9-B6AD-72E8FB9A6D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0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2"/>
          <p:cNvSpPr txBox="1"/>
          <p:nvPr/>
        </p:nvSpPr>
        <p:spPr>
          <a:xfrm>
            <a:off x="231775" y="8080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8147050" y="3021013"/>
            <a:ext cx="4572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92DF8942-B1A7-45B3-B71E-1F56AB010930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593725" y="379413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A5159-856E-4366-A240-D6E2648E75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0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600" y="379413"/>
            <a:ext cx="2182813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FDE4E26C-51AE-41ED-94AB-15ACD10A73E2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3725" y="379413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55FA3-7894-4B39-8CB7-062C32D678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67BBD-5788-4A14-AC67-19C6F4A77BF6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6BD00-128B-4B02-8022-91F169535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22512-E6E6-4F72-85EF-0DE683B5B806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21CB5-90A4-4A2C-92D6-25AF86DAE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8E194-E16C-4AA2-810A-D001A9B59FDD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E4670-2CC5-4771-B0F5-B21801CD9F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0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C0AF5C69-009F-429F-ADF5-54F59E1DBA08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3725" y="381000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9905-2F59-4621-B563-77741BB03A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176213" y="187325"/>
            <a:ext cx="8763000" cy="6213475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ru-RU"/>
            </a:lvl1pPr>
            <a:extLst/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5133975"/>
            <a:ext cx="6386946" cy="1219200"/>
          </a:xfrm>
        </p:spPr>
        <p:txBody>
          <a:bodyPr tIns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extLst/>
          </a:lstStyle>
          <a:p>
            <a:pPr lvl="0"/>
            <a:r>
              <a:rPr lang="ru-RU" noProof="0" smtClean="0"/>
              <a:t>Вставка рисунка</a:t>
            </a:r>
            <a:endParaRPr noProof="0"/>
          </a:p>
        </p:txBody>
      </p:sp>
      <p:sp>
        <p:nvSpPr>
          <p:cNvPr id="6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DECF7AC-38E7-4E69-ABF8-E4C7672EE5E6}" type="datetimeFigureOut">
              <a:rPr lang="ru-RU"/>
              <a:pPr>
                <a:defRPr/>
              </a:pPr>
              <a:t>09.10.2014</a:t>
            </a:fld>
            <a:endParaRPr lang="ru-RU" sz="105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669C288-9415-46B1-A974-836FC17F839D}" type="slidenum">
              <a:rPr lang="ru-RU"/>
              <a:pPr>
                <a:defRPr/>
              </a:pPr>
              <a:t>‹#›</a:t>
            </a:fld>
            <a:endParaRPr lang="ru-RU" sz="105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/>
          </p:nvPr>
        </p:nvSpPr>
        <p:spPr>
          <a:xfrm>
            <a:off x="10668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/>
          </p:nvPr>
        </p:nvSpPr>
        <p:spPr>
          <a:xfrm>
            <a:off x="47244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4ADBCB6-E940-46AC-A53C-3ED45C7E936C}" type="datetimeFigureOut">
              <a:rPr lang="ru-RU"/>
              <a:pPr>
                <a:defRPr/>
              </a:pPr>
              <a:t>09.10.2014</a:t>
            </a:fld>
            <a:endParaRPr lang="ru-RU" sz="105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AE358A1-A75C-4A0B-A457-9047685900B3}" type="slidenum">
              <a:rPr lang="ru-RU"/>
              <a:pPr>
                <a:defRPr/>
              </a:pPr>
              <a:t>‹#›</a:t>
            </a:fld>
            <a:endParaRPr lang="ru-RU" sz="105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EBF361E-4E8C-459A-B311-C0CB1D5967FB}" type="datetimeFigureOut">
              <a:rPr lang="ru-RU"/>
              <a:pPr>
                <a:defRPr/>
              </a:pPr>
              <a:t>09.10.2014</a:t>
            </a:fld>
            <a:endParaRPr lang="ru-RU" sz="105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0D30B9-B31D-41EF-9781-38DEA61AFE3D}" type="slidenum">
              <a:rPr lang="ru-RU"/>
              <a:pPr>
                <a:defRPr/>
              </a:pPr>
              <a:t>‹#›</a:t>
            </a:fld>
            <a:endParaRPr lang="ru-RU" sz="105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/>
          </p:nvPr>
        </p:nvSpPr>
        <p:spPr>
          <a:xfrm>
            <a:off x="32004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/>
          </p:nvPr>
        </p:nvSpPr>
        <p:spPr>
          <a:xfrm>
            <a:off x="61722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558DE7-E570-4AE9-B4A1-BE8A018FE4D6}" type="datetimeFigureOut">
              <a:rPr lang="ru-RU"/>
              <a:pPr>
                <a:defRPr/>
              </a:pPr>
              <a:t>09.10.2014</a:t>
            </a:fld>
            <a:endParaRPr lang="ru-RU" sz="105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83D2ACB-11B3-4B3A-A443-040859FDF371}" type="slidenum">
              <a:rPr lang="ru-RU"/>
              <a:pPr>
                <a:defRPr/>
              </a:pPr>
              <a:t>‹#›</a:t>
            </a:fld>
            <a:endParaRPr lang="ru-RU" sz="105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09F4588-0E6F-4BF8-B490-23B7080B4F84}" type="datetimeFigureOut">
              <a:rPr lang="ru-RU"/>
              <a:pPr>
                <a:defRPr/>
              </a:pPr>
              <a:t>09.10.2014</a:t>
            </a:fld>
            <a:endParaRPr lang="ru-RU" sz="105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43BE23-9DC1-4BF2-908F-D0A9E0DD429E}" type="slidenum">
              <a:rPr lang="ru-RU"/>
              <a:pPr>
                <a:defRPr/>
              </a:pPr>
              <a:t>‹#›</a:t>
            </a:fld>
            <a:endParaRPr lang="ru-RU" sz="105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ru-RU" baseline="0"/>
            </a:lvl1pPr>
            <a:extLst/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752670" y="5600700"/>
            <a:ext cx="7772400" cy="838200"/>
          </a:xfrm>
        </p:spPr>
        <p:txBody>
          <a:bodyPr tIns="0"/>
          <a:lstStyle>
            <a:lvl1pPr eaLnBrk="1" latinLnBrk="0" hangingPunct="1">
              <a:buFontTx/>
              <a:buNone/>
              <a:defRPr kumimoji="0" lang="ru-RU" sz="180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8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F26D2-291A-4000-AE49-BE922B36C9E0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4BF1E-20C7-470D-A43B-0CA7368BC1F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/>
          </p:nvPr>
        </p:nvSpPr>
        <p:spPr>
          <a:xfrm>
            <a:off x="10668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/>
          </p:nvPr>
        </p:nvSpPr>
        <p:spPr>
          <a:xfrm>
            <a:off x="47244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05157-E0BF-44AC-97E2-51012AD8B9A5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C3BE0-5A81-4994-9835-1B12AC60B7A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457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/>
          </p:nvPr>
        </p:nvSpPr>
        <p:spPr>
          <a:xfrm>
            <a:off x="4648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9ADD4-AFF3-4DEA-A07C-C1B02CC1C4A1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F73A6-EE7D-4CA3-87E3-0B80FADD80B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смешан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/>
          </p:nvPr>
        </p:nvSpPr>
        <p:spPr>
          <a:xfrm>
            <a:off x="5141976" y="3352800"/>
            <a:ext cx="3773425" cy="2971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8A305-BBF2-438C-BB91-06F479199337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E45B0-64B9-4859-A954-AFA35ECD41D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/>
          </p:nvPr>
        </p:nvSpPr>
        <p:spPr>
          <a:xfrm>
            <a:off x="32004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/>
          </p:nvPr>
        </p:nvSpPr>
        <p:spPr>
          <a:xfrm>
            <a:off x="61722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9256C-2F2C-4CE0-BB47-8C1E62102479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EADAE-0EE9-43E3-B119-32B4B501ECD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5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55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lang="ru-RU" sz="12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C9CD87A8-4DDE-4E5A-8377-11E9A33D448A}" type="datetimeFigureOut">
              <a:rPr/>
              <a:pPr>
                <a:defRPr/>
              </a:pPr>
              <a:t>09.10.2014</a:t>
            </a:fld>
            <a:endParaRPr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13" y="6557963"/>
            <a:ext cx="4648200" cy="2476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ru-RU" sz="12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550"/>
            <a:ext cx="914400" cy="244475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lang="ru-RU" sz="12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F9B349A5-4150-44A9-B35E-7FBF03B1E94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796" r:id="rId2"/>
    <p:sldLayoutId id="2147483795" r:id="rId3"/>
    <p:sldLayoutId id="2147483808" r:id="rId4"/>
    <p:sldLayoutId id="2147483794" r:id="rId5"/>
    <p:sldLayoutId id="2147483793" r:id="rId6"/>
    <p:sldLayoutId id="2147483792" r:id="rId7"/>
    <p:sldLayoutId id="2147483791" r:id="rId8"/>
    <p:sldLayoutId id="2147483790" r:id="rId9"/>
    <p:sldLayoutId id="2147483789" r:id="rId10"/>
    <p:sldLayoutId id="2147483788" r:id="rId11"/>
    <p:sldLayoutId id="2147483787" r:id="rId12"/>
    <p:sldLayoutId id="2147483786" r:id="rId13"/>
    <p:sldLayoutId id="2147483785" r:id="rId14"/>
    <p:sldLayoutId id="2147483784" r:id="rId15"/>
    <p:sldLayoutId id="2147483783" r:id="rId16"/>
    <p:sldLayoutId id="2147483782" r:id="rId17"/>
    <p:sldLayoutId id="2147483781" r:id="rId18"/>
    <p:sldLayoutId id="2147483780" r:id="rId19"/>
    <p:sldLayoutId id="2147483779" r:id="rId20"/>
    <p:sldLayoutId id="2147483778" r:id="rId21"/>
    <p:sldLayoutId id="2147483809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lang="ru-RU" sz="3200" cap="all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lang="ru-RU" sz="3200">
          <a:solidFill>
            <a:schemeClr val="tx2"/>
          </a:solidFill>
          <a:latin typeface="Century Schoolbook" pitchFamily="18" charset="0"/>
        </a:defRPr>
      </a:lvl2pPr>
      <a:lvl3pPr algn="l" rtl="0" fontAlgn="base">
        <a:spcBef>
          <a:spcPct val="0"/>
        </a:spcBef>
        <a:spcAft>
          <a:spcPct val="0"/>
        </a:spcAft>
        <a:defRPr lang="ru-RU" sz="3200">
          <a:solidFill>
            <a:schemeClr val="tx2"/>
          </a:solidFill>
          <a:latin typeface="Century Schoolbook" pitchFamily="18" charset="0"/>
        </a:defRPr>
      </a:lvl3pPr>
      <a:lvl4pPr algn="l" rtl="0" fontAlgn="base">
        <a:spcBef>
          <a:spcPct val="0"/>
        </a:spcBef>
        <a:spcAft>
          <a:spcPct val="0"/>
        </a:spcAft>
        <a:defRPr lang="ru-RU" sz="3200">
          <a:solidFill>
            <a:schemeClr val="tx2"/>
          </a:solidFill>
          <a:latin typeface="Century Schoolbook" pitchFamily="18" charset="0"/>
        </a:defRPr>
      </a:lvl4pPr>
      <a:lvl5pPr algn="l" rtl="0" fontAlgn="base">
        <a:spcBef>
          <a:spcPct val="0"/>
        </a:spcBef>
        <a:spcAft>
          <a:spcPct val="0"/>
        </a:spcAft>
        <a:defRPr lang="ru-RU" sz="3200">
          <a:solidFill>
            <a:schemeClr val="tx2"/>
          </a:solidFill>
          <a:latin typeface="Century Schoolbook" pitchFamily="18" charset="0"/>
        </a:defRPr>
      </a:lvl5pPr>
      <a:lvl6pPr eaLnBrk="1" latinLnBrk="0" hangingPunct="1">
        <a:defRPr kumimoji="0" lang="ru-RU">
          <a:solidFill>
            <a:schemeClr val="tx2"/>
          </a:solidFill>
        </a:defRPr>
      </a:lvl6pPr>
      <a:lvl7pPr eaLnBrk="1" latinLnBrk="0" hangingPunct="1">
        <a:defRPr kumimoji="0" lang="ru-RU">
          <a:solidFill>
            <a:schemeClr val="tx2"/>
          </a:solidFill>
        </a:defRPr>
      </a:lvl7pPr>
      <a:lvl8pPr eaLnBrk="1" latinLnBrk="0" hangingPunct="1">
        <a:defRPr kumimoji="0" lang="ru-RU">
          <a:solidFill>
            <a:schemeClr val="tx2"/>
          </a:solidFill>
        </a:defRPr>
      </a:lvl8pPr>
      <a:lvl9pPr eaLnBrk="1" latinLnBrk="0" hangingPunct="1">
        <a:defRPr kumimoji="0" lang="ru-RU">
          <a:solidFill>
            <a:schemeClr val="tx2"/>
          </a:solidFill>
        </a:defRPr>
      </a:lvl9pPr>
      <a:extLst/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lang="ru-RU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lang="ru-RU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lang="ru-RU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lang="ru-RU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lang="ru-RU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C0-HD-TOP.pn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0" y="0"/>
            <a:ext cx="91440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3588"/>
            <a:ext cx="6378575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458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3725" y="2193925"/>
            <a:ext cx="795655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1913" y="6356350"/>
            <a:ext cx="2138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BDC2D362-4696-4676-A14D-EC478F518F97}" type="datetimeFigureOut">
              <a:rPr lang="ru-RU"/>
              <a:pPr>
                <a:defRPr/>
              </a:pPr>
              <a:t>09.10.2014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725" y="6356350"/>
            <a:ext cx="5681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0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2621ACA-522D-4BA3-9C43-FD23FF882C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06" r:id="rId4"/>
    <p:sldLayoutId id="2147483805" r:id="rId5"/>
    <p:sldLayoutId id="2147483804" r:id="rId6"/>
    <p:sldLayoutId id="2147483803" r:id="rId7"/>
    <p:sldLayoutId id="2147483802" r:id="rId8"/>
    <p:sldLayoutId id="2147483801" r:id="rId9"/>
    <p:sldLayoutId id="2147483800" r:id="rId10"/>
    <p:sldLayoutId id="2147483813" r:id="rId11"/>
    <p:sldLayoutId id="2147483814" r:id="rId12"/>
    <p:sldLayoutId id="2147483815" r:id="rId13"/>
    <p:sldLayoutId id="2147483799" r:id="rId14"/>
    <p:sldLayoutId id="2147483798" r:id="rId15"/>
    <p:sldLayoutId id="2147483797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r" rtl="0" fontAlgn="base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2pPr>
      <a:lvl3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3pPr>
      <a:lvl4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4pPr>
      <a:lvl5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500" r="12500"/>
          <a:stretch>
            <a:fillRect/>
          </a:stretch>
        </p:blipFill>
        <p:spPr>
          <a:xfrm>
            <a:off x="228600" y="260350"/>
            <a:ext cx="8664575" cy="6408738"/>
          </a:xfr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28600" y="260350"/>
            <a:ext cx="8664575" cy="6408738"/>
          </a:xfrm>
        </p:spPr>
        <p:txBody>
          <a:bodyPr/>
          <a:lstStyle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sz="3600" b="1" spc="100" dirty="0">
                <a:solidFill>
                  <a:schemeClr val="tx2">
                    <a:lumMod val="10000"/>
                  </a:schemeClr>
                </a:solidFill>
              </a:rPr>
              <a:t>К 50-летию </a:t>
            </a:r>
            <a:r>
              <a:rPr sz="3600" b="1" spc="100" dirty="0" smtClean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sz="3600" b="1" spc="100" dirty="0" smtClean="0">
                <a:solidFill>
                  <a:schemeClr val="tx2">
                    <a:lumMod val="10000"/>
                  </a:schemeClr>
                </a:solidFill>
              </a:rPr>
            </a:br>
            <a:r>
              <a:rPr sz="3600" b="1" spc="100" dirty="0" smtClean="0">
                <a:solidFill>
                  <a:schemeClr val="tx2">
                    <a:lumMod val="10000"/>
                  </a:schemeClr>
                </a:solidFill>
              </a:rPr>
              <a:t>со </a:t>
            </a:r>
            <a:r>
              <a:rPr sz="3600" b="1" spc="100" dirty="0">
                <a:solidFill>
                  <a:schemeClr val="tx2">
                    <a:lumMod val="10000"/>
                  </a:schemeClr>
                </a:solidFill>
              </a:rPr>
              <a:t>дня образования </a:t>
            </a:r>
            <a:r>
              <a:rPr sz="3600" b="1" spc="100" dirty="0" err="1">
                <a:solidFill>
                  <a:schemeClr val="tx2">
                    <a:lumMod val="10000"/>
                  </a:schemeClr>
                </a:solidFill>
              </a:rPr>
              <a:t>Правдинской</a:t>
            </a:r>
            <a:r>
              <a:rPr sz="3600" b="1" spc="1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sz="3600" b="1" spc="100" dirty="0" err="1">
                <a:solidFill>
                  <a:schemeClr val="tx2">
                    <a:lumMod val="10000"/>
                  </a:schemeClr>
                </a:solidFill>
              </a:rPr>
              <a:t>нефтеразведочной</a:t>
            </a:r>
            <a:r>
              <a:rPr sz="3600" b="1" spc="100" dirty="0">
                <a:solidFill>
                  <a:schemeClr val="tx2">
                    <a:lumMod val="10000"/>
                  </a:schemeClr>
                </a:solidFill>
              </a:rPr>
              <a:t> экспедиции</a:t>
            </a:r>
            <a:br>
              <a:rPr sz="3600" b="1" spc="100" dirty="0">
                <a:solidFill>
                  <a:schemeClr val="tx2">
                    <a:lumMod val="10000"/>
                  </a:schemeClr>
                </a:solidFill>
              </a:rPr>
            </a:br>
            <a:r>
              <a:rPr dirty="0" smtClean="0">
                <a:solidFill>
                  <a:srgbClr val="46525A"/>
                </a:solidFill>
              </a:rPr>
              <a:t/>
            </a:r>
            <a:br>
              <a:rPr dirty="0" smtClean="0">
                <a:solidFill>
                  <a:srgbClr val="46525A"/>
                </a:solidFill>
              </a:rPr>
            </a:br>
            <a:r>
              <a:rPr lang="en-US" dirty="0" smtClean="0">
                <a:solidFill>
                  <a:srgbClr val="46525A"/>
                </a:solidFill>
              </a:rPr>
              <a:t/>
            </a:r>
            <a:br>
              <a:rPr lang="en-US" dirty="0" smtClean="0">
                <a:solidFill>
                  <a:srgbClr val="46525A"/>
                </a:solidFill>
              </a:rPr>
            </a:br>
            <a:r>
              <a:rPr sz="1800" dirty="0">
                <a:solidFill>
                  <a:schemeClr val="bg1"/>
                </a:solidFill>
              </a:rPr>
              <a:t>Архивный отдел </a:t>
            </a:r>
            <a:r>
              <a:rPr sz="1800" dirty="0" smtClean="0">
                <a:solidFill>
                  <a:schemeClr val="bg1"/>
                </a:solidFill>
              </a:rPr>
              <a:t>администрации</a:t>
            </a:r>
            <a:r>
              <a:rPr sz="1800" dirty="0">
                <a:solidFill>
                  <a:schemeClr val="bg1"/>
                </a:solidFill>
              </a:rPr>
              <a:t/>
            </a:r>
            <a:br>
              <a:rPr sz="1800" dirty="0">
                <a:solidFill>
                  <a:schemeClr val="bg1"/>
                </a:solidFill>
              </a:rPr>
            </a:br>
            <a:r>
              <a:rPr sz="1800" dirty="0" smtClean="0">
                <a:solidFill>
                  <a:schemeClr val="bg1"/>
                </a:solidFill>
              </a:rPr>
              <a:t> </a:t>
            </a:r>
            <a:r>
              <a:rPr sz="1800" dirty="0">
                <a:solidFill>
                  <a:schemeClr val="bg1"/>
                </a:solidFill>
              </a:rPr>
              <a:t>Ханты-Мансийского района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/>
            </a:extLst>
          </a:blip>
          <a:srcRect l="-187" t="-5" r="-187" b="-5"/>
          <a:stretch/>
        </p:blipFill>
        <p:spPr>
          <a:xfrm>
            <a:off x="323528" y="476672"/>
            <a:ext cx="8563927" cy="5184576"/>
          </a:xfrm>
          <a:ln w="3175">
            <a:solidFill>
              <a:srgbClr val="B2B2B2"/>
            </a:solidFill>
            <a:prstDash val="sysDot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5877272"/>
            <a:ext cx="8496944" cy="746924"/>
          </a:xfrm>
          <a:noFill/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chemeClr val="bg1"/>
                </a:solidFill>
              </a:rPr>
              <a:t>Плакат к 40-летию со дня образования </a:t>
            </a:r>
            <a:r>
              <a:rPr lang="ru-RU" b="1" dirty="0" err="1">
                <a:solidFill>
                  <a:schemeClr val="bg1"/>
                </a:solidFill>
              </a:rPr>
              <a:t>Правдинской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нефтеразведочной</a:t>
            </a:r>
            <a:r>
              <a:rPr lang="ru-RU" b="1" dirty="0">
                <a:solidFill>
                  <a:schemeClr val="bg1"/>
                </a:solidFill>
              </a:rPr>
              <a:t> экспедиции. 2004г.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004048" y="345268"/>
            <a:ext cx="4049471" cy="6172200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85" r="385"/>
          <a:stretch>
            <a:fillRect/>
          </a:stretch>
        </p:blipFill>
        <p:spPr>
          <a:xfrm>
            <a:off x="250825" y="333375"/>
            <a:ext cx="4640263" cy="6172200"/>
          </a:xfrm>
        </p:spPr>
      </p:pic>
      <p:sp>
        <p:nvSpPr>
          <p:cNvPr id="67587" name="Текст 2"/>
          <p:cNvSpPr>
            <a:spLocks noGrp="1"/>
          </p:cNvSpPr>
          <p:nvPr>
            <p:ph type="body" sz="quarter" idx="11"/>
          </p:nvPr>
        </p:nvSpPr>
        <p:spPr>
          <a:xfrm>
            <a:off x="5003800" y="1989138"/>
            <a:ext cx="3937000" cy="4527550"/>
          </a:xfrm>
        </p:spPr>
        <p:txBody>
          <a:bodyPr/>
          <a:lstStyle/>
          <a:p>
            <a:pPr algn="just"/>
            <a:endParaRPr sz="1400" b="1" smtClean="0">
              <a:solidFill>
                <a:schemeClr val="bg1"/>
              </a:solidFill>
            </a:endParaRPr>
          </a:p>
          <a:p>
            <a:pPr algn="just"/>
            <a:endParaRPr sz="1400" b="1" smtClean="0">
              <a:solidFill>
                <a:schemeClr val="bg1"/>
              </a:solidFill>
            </a:endParaRPr>
          </a:p>
          <a:p>
            <a:pPr algn="just"/>
            <a:endParaRPr sz="1400" b="1" smtClean="0">
              <a:solidFill>
                <a:schemeClr val="bg1"/>
              </a:solidFill>
            </a:endParaRPr>
          </a:p>
          <a:p>
            <a:pPr algn="just"/>
            <a:endParaRPr sz="1400" b="1" smtClean="0">
              <a:solidFill>
                <a:schemeClr val="bg1"/>
              </a:solidFill>
            </a:endParaRPr>
          </a:p>
          <a:p>
            <a:pPr algn="just"/>
            <a:endParaRPr sz="1400" b="1" smtClean="0">
              <a:solidFill>
                <a:schemeClr val="bg1"/>
              </a:solidFill>
            </a:endParaRPr>
          </a:p>
          <a:p>
            <a:pPr algn="just"/>
            <a:endParaRPr sz="1400" b="1" smtClean="0">
              <a:solidFill>
                <a:schemeClr val="bg1"/>
              </a:solidFill>
            </a:endParaRPr>
          </a:p>
          <a:p>
            <a:pPr algn="just"/>
            <a:endParaRPr sz="1400" b="1" smtClean="0">
              <a:solidFill>
                <a:schemeClr val="bg1"/>
              </a:solidFill>
            </a:endParaRPr>
          </a:p>
          <a:p>
            <a:pPr algn="just"/>
            <a:endParaRPr sz="1400" b="1" smtClean="0">
              <a:solidFill>
                <a:schemeClr val="bg1"/>
              </a:solidFill>
            </a:endParaRPr>
          </a:p>
          <a:p>
            <a:pPr algn="just"/>
            <a:endParaRPr sz="1400" b="1" smtClean="0">
              <a:solidFill>
                <a:schemeClr val="bg1"/>
              </a:solidFill>
            </a:endParaRPr>
          </a:p>
          <a:p>
            <a:pPr algn="just"/>
            <a:endParaRPr sz="1400" b="1" smtClean="0">
              <a:solidFill>
                <a:schemeClr val="bg1"/>
              </a:solidFill>
            </a:endParaRPr>
          </a:p>
          <a:p>
            <a:pPr algn="just"/>
            <a:endParaRPr sz="1400" b="1" smtClean="0">
              <a:solidFill>
                <a:schemeClr val="bg1"/>
              </a:solidFill>
            </a:endParaRPr>
          </a:p>
          <a:p>
            <a:pPr algn="just"/>
            <a:r>
              <a:rPr sz="1600" b="1" smtClean="0">
                <a:solidFill>
                  <a:schemeClr val="bg1"/>
                </a:solidFill>
              </a:rPr>
              <a:t>Петелин Василий Андреевич </a:t>
            </a:r>
            <a:r>
              <a:rPr sz="1400" smtClean="0">
                <a:solidFill>
                  <a:schemeClr val="bg1"/>
                </a:solidFill>
              </a:rPr>
              <a:t>(1930-1978), первооткрыватель нефтяных месторождений  округа. Один из пионеров освоения нефтяных богатств Среднего Приобья: Ём-Ёговского, Каменного, Пальяновского, Правдинского, Салымского, Верхне-Шапшинского, Студёного и других месторождений нефти. Его именем названо Петелинское месторождение нефти.</a:t>
            </a:r>
          </a:p>
          <a:p>
            <a:pPr algn="just"/>
            <a:r>
              <a:rPr sz="1400" smtClean="0">
                <a:solidFill>
                  <a:schemeClr val="bg1"/>
                </a:solidFill>
              </a:rPr>
              <a:t>В 1965-1976гг. - буровой мастер, инженер по сложным работам Правдинской нефтеразведочной экспедиции. Буровая бригада В.А. Петелина – лидер в соревновании лучших буровых бригад Главтюменьгеологии. Награжден орденом «Знак Почета»,  орденом «Ленина».</a:t>
            </a:r>
          </a:p>
          <a:p>
            <a:endParaRPr sz="1200" smtClean="0">
              <a:solidFill>
                <a:schemeClr val="bg1"/>
              </a:solidFill>
            </a:endParaRPr>
          </a:p>
          <a:p>
            <a:r>
              <a:rPr sz="1200" smtClean="0">
                <a:solidFill>
                  <a:schemeClr val="bg1"/>
                </a:solidFill>
              </a:rPr>
              <a:t>Из личного архива Куклиной Ларисы Дмитриевны, 1970-е годы.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059680" y="233241"/>
            <a:ext cx="3976816" cy="6167559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68610" name="Текст 2"/>
          <p:cNvSpPr>
            <a:spLocks noGrp="1"/>
          </p:cNvSpPr>
          <p:nvPr>
            <p:ph type="body" sz="quarter" idx="11"/>
          </p:nvPr>
        </p:nvSpPr>
        <p:spPr>
          <a:xfrm>
            <a:off x="5257800" y="3068638"/>
            <a:ext cx="3706813" cy="3332162"/>
          </a:xfrm>
        </p:spPr>
        <p:txBody>
          <a:bodyPr/>
          <a:lstStyle/>
          <a:p>
            <a:r>
              <a:rPr sz="1600" b="1" smtClean="0">
                <a:solidFill>
                  <a:schemeClr val="bg1"/>
                </a:solidFill>
              </a:rPr>
              <a:t>Шевелёв Александр Андреевич</a:t>
            </a:r>
            <a:r>
              <a:rPr sz="1400" b="1" smtClean="0">
                <a:solidFill>
                  <a:schemeClr val="bg1"/>
                </a:solidFill>
              </a:rPr>
              <a:t>, </a:t>
            </a:r>
            <a:r>
              <a:rPr sz="1400" smtClean="0">
                <a:solidFill>
                  <a:schemeClr val="bg1"/>
                </a:solidFill>
              </a:rPr>
              <a:t>полный кавалер Ордена Трудовой Славы.</a:t>
            </a:r>
          </a:p>
          <a:p>
            <a:r>
              <a:rPr sz="1400" smtClean="0">
                <a:solidFill>
                  <a:schemeClr val="bg1"/>
                </a:solidFill>
              </a:rPr>
              <a:t>В 1963-1990гг. – бурильщик Правдинской нефтегазоразведочной экспедиции.</a:t>
            </a:r>
          </a:p>
          <a:p>
            <a:r>
              <a:rPr sz="1400" smtClean="0">
                <a:solidFill>
                  <a:schemeClr val="bg1"/>
                </a:solidFill>
              </a:rPr>
              <a:t>Принимал непосредственное участие в разведке Ем-Еговского, Кондинского, Надымского, Пальяновского, Петелинского, Приобского, Приразломного, Талинского, Шапшинского и других месторождений.</a:t>
            </a:r>
          </a:p>
          <a:p>
            <a:endParaRPr sz="1400" smtClean="0">
              <a:solidFill>
                <a:schemeClr val="bg1"/>
              </a:solidFill>
            </a:endParaRPr>
          </a:p>
          <a:p>
            <a:r>
              <a:rPr sz="1200" smtClean="0">
                <a:solidFill>
                  <a:schemeClr val="bg1"/>
                </a:solidFill>
              </a:rPr>
              <a:t>Из личного архива Куклиной Ларисы Дмитриевны, 1986г.</a:t>
            </a:r>
            <a:endParaRPr sz="1200" smtClean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369" b="8369"/>
          <a:stretch>
            <a:fillRect/>
          </a:stretch>
        </p:blipFill>
        <p:spPr>
          <a:xfrm>
            <a:off x="419100" y="233363"/>
            <a:ext cx="4640263" cy="6172200"/>
          </a:xfr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075550" y="233241"/>
            <a:ext cx="3888938" cy="6292103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714" b="1714"/>
          <a:stretch>
            <a:fillRect/>
          </a:stretch>
        </p:blipFill>
        <p:spPr>
          <a:xfrm>
            <a:off x="419100" y="233363"/>
            <a:ext cx="4640263" cy="6172200"/>
          </a:xfrm>
        </p:spPr>
      </p:pic>
      <p:sp>
        <p:nvSpPr>
          <p:cNvPr id="69635" name="Текст 2"/>
          <p:cNvSpPr>
            <a:spLocks noGrp="1"/>
          </p:cNvSpPr>
          <p:nvPr>
            <p:ph type="body" sz="quarter" idx="11"/>
          </p:nvPr>
        </p:nvSpPr>
        <p:spPr>
          <a:xfrm>
            <a:off x="5257800" y="2708275"/>
            <a:ext cx="3706813" cy="3692525"/>
          </a:xfrm>
        </p:spPr>
        <p:txBody>
          <a:bodyPr/>
          <a:lstStyle/>
          <a:p>
            <a:r>
              <a:rPr sz="1600" b="1" smtClean="0">
                <a:solidFill>
                  <a:schemeClr val="bg1"/>
                </a:solidFill>
              </a:rPr>
              <a:t>Николаенко Петр Афанасьевич</a:t>
            </a:r>
          </a:p>
          <a:p>
            <a:pPr algn="just"/>
            <a:r>
              <a:rPr sz="1400" smtClean="0">
                <a:solidFill>
                  <a:schemeClr val="bg1"/>
                </a:solidFill>
              </a:rPr>
              <a:t>С 1965 года работал в Правдинской нефтеразведочной экспедиции буровым мастером,  начальником цеха бурения, мастером по сложным работам, начальником производственно-технического отдела. Делегат Тюменского областного слета молодых геологов.</a:t>
            </a:r>
          </a:p>
          <a:p>
            <a:pPr algn="just"/>
            <a:r>
              <a:rPr sz="1400" smtClean="0">
                <a:solidFill>
                  <a:schemeClr val="bg1"/>
                </a:solidFill>
              </a:rPr>
              <a:t>Награжден Орденом Трудового Красного Знамени, медалями «За заслуги в разведке недр», «В ознаменование 100-летия со дня рождения В.И. Ленина».</a:t>
            </a:r>
          </a:p>
          <a:p>
            <a:endParaRPr sz="1400" smtClean="0">
              <a:solidFill>
                <a:schemeClr val="bg1"/>
              </a:solidFill>
            </a:endParaRPr>
          </a:p>
          <a:p>
            <a:pPr algn="just"/>
            <a:r>
              <a:rPr sz="1200" smtClean="0">
                <a:solidFill>
                  <a:schemeClr val="bg1"/>
                </a:solidFill>
              </a:rPr>
              <a:t>Основание: архивный отдел администрации Ханты-Мансийского района. Ф. 35. Оп. 4.  Д. 203.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059680" y="233241"/>
            <a:ext cx="4084320" cy="6172200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763" b="3763"/>
          <a:stretch>
            <a:fillRect/>
          </a:stretch>
        </p:blipFill>
        <p:spPr>
          <a:xfrm>
            <a:off x="419100" y="233363"/>
            <a:ext cx="4640263" cy="6172200"/>
          </a:xfrm>
        </p:spPr>
      </p:pic>
      <p:sp>
        <p:nvSpPr>
          <p:cNvPr id="70659" name="Текст 2"/>
          <p:cNvSpPr>
            <a:spLocks noGrp="1"/>
          </p:cNvSpPr>
          <p:nvPr>
            <p:ph type="body" sz="quarter" idx="11"/>
          </p:nvPr>
        </p:nvSpPr>
        <p:spPr>
          <a:xfrm>
            <a:off x="5219700" y="1628775"/>
            <a:ext cx="3794125" cy="4776788"/>
          </a:xfrm>
        </p:spPr>
        <p:txBody>
          <a:bodyPr/>
          <a:lstStyle/>
          <a:p>
            <a:pPr algn="just"/>
            <a:r>
              <a:rPr sz="1600" b="1" smtClean="0">
                <a:solidFill>
                  <a:schemeClr val="bg1"/>
                </a:solidFill>
              </a:rPr>
              <a:t>Исаченко Владимир Филиппович</a:t>
            </a:r>
            <a:r>
              <a:rPr sz="1400" smtClean="0">
                <a:solidFill>
                  <a:schemeClr val="bg1"/>
                </a:solidFill>
              </a:rPr>
              <a:t>, Почетный гражданин Ханты-Мансийского района.</a:t>
            </a:r>
          </a:p>
          <a:p>
            <a:pPr algn="just"/>
            <a:r>
              <a:rPr sz="1400" smtClean="0">
                <a:solidFill>
                  <a:schemeClr val="bg1"/>
                </a:solidFill>
              </a:rPr>
              <a:t>В Правдинской экспедиции с 1966 года, прошел трудовой путь от помощника бурильщика до бурового мастера, мастера по сложным работам.  Буровой бригадой Исаченко В. Ф. открыты Северо-Салымское, Приразломное месторождения нефти. </a:t>
            </a:r>
          </a:p>
          <a:p>
            <a:pPr algn="just"/>
            <a:r>
              <a:rPr sz="1400" smtClean="0">
                <a:solidFill>
                  <a:schemeClr val="bg1"/>
                </a:solidFill>
              </a:rPr>
              <a:t>Награждён  орденами Трудового Красного Знамени, Октябрьской революции, медалями «За заслуги в разведке недр», «За освоение недр и развитие нефтегазового комплекса Западной Сибири», бронзовой  медаль ВДНХ, знаком «Отличник разведки недр». Занесён на отраслевую Всесоюзную доску Почета.</a:t>
            </a:r>
          </a:p>
          <a:p>
            <a:endParaRPr sz="1400" smtClean="0">
              <a:solidFill>
                <a:schemeClr val="bg1"/>
              </a:solidFill>
            </a:endParaRPr>
          </a:p>
          <a:p>
            <a:r>
              <a:rPr sz="1200" smtClean="0">
                <a:solidFill>
                  <a:schemeClr val="bg1"/>
                </a:solidFill>
              </a:rPr>
              <a:t>Основание: архивный отдел администрации Ханты-Мансийского района.  Ф. 35. Оп. 4. Д. 108.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059680" y="233241"/>
            <a:ext cx="4084320" cy="6167559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785" r="7785"/>
          <a:stretch>
            <a:fillRect/>
          </a:stretch>
        </p:blipFill>
        <p:spPr>
          <a:xfrm>
            <a:off x="419100" y="233363"/>
            <a:ext cx="4640263" cy="61722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1683" name="Текст 2"/>
          <p:cNvSpPr>
            <a:spLocks noGrp="1"/>
          </p:cNvSpPr>
          <p:nvPr>
            <p:ph type="body" sz="quarter" idx="11"/>
          </p:nvPr>
        </p:nvSpPr>
        <p:spPr>
          <a:xfrm>
            <a:off x="5257800" y="981075"/>
            <a:ext cx="3778250" cy="5419725"/>
          </a:xfrm>
        </p:spPr>
        <p:txBody>
          <a:bodyPr/>
          <a:lstStyle/>
          <a:p>
            <a:r>
              <a:rPr sz="1600" b="1" smtClean="0">
                <a:solidFill>
                  <a:schemeClr val="bg1"/>
                </a:solidFill>
              </a:rPr>
              <a:t>Щемелинин Анатолий Николаевич</a:t>
            </a:r>
          </a:p>
          <a:p>
            <a:pPr algn="just"/>
            <a:r>
              <a:rPr sz="1400" smtClean="0">
                <a:solidFill>
                  <a:schemeClr val="bg1"/>
                </a:solidFill>
              </a:rPr>
              <a:t>Почетный гражданин Ханты-Мансийского района</a:t>
            </a:r>
          </a:p>
          <a:p>
            <a:pPr algn="just"/>
            <a:r>
              <a:rPr sz="1400" smtClean="0">
                <a:solidFill>
                  <a:schemeClr val="bg1"/>
                </a:solidFill>
              </a:rPr>
              <a:t>В Правдинской экспедиции с 1966 года, за  сорок лет  работы в системе геологии прошёл трудовой путь от вышкомонтажника до  начальника вышкомонтажного управления.</a:t>
            </a:r>
          </a:p>
          <a:p>
            <a:pPr algn="just"/>
            <a:r>
              <a:rPr sz="1400" smtClean="0">
                <a:solidFill>
                  <a:schemeClr val="bg1"/>
                </a:solidFill>
              </a:rPr>
              <a:t>Под непосредственным руководством и личном участии Шемелинина А. Н. построены сотни буровых, открыты десятки новых месторождений нефти и газа.</a:t>
            </a:r>
          </a:p>
          <a:p>
            <a:pPr algn="just"/>
            <a:r>
              <a:rPr sz="1400" smtClean="0">
                <a:solidFill>
                  <a:schemeClr val="bg1"/>
                </a:solidFill>
              </a:rPr>
              <a:t>Отмечен  орденом Трудового Красного Знамени, медалями «За доблестный труд. В ознаменование 100 летия со дня рождения Владимира Ильича Ленина», «Ветеран труда», «За освоение недр и развитие нефтегазового комплекса Западной Сибири», «За заслуги в разведке недр», знаками «300 лет горно-геологической службе России»,  «Отличник разведки недр». </a:t>
            </a:r>
          </a:p>
          <a:p>
            <a:pPr algn="just"/>
            <a:r>
              <a:rPr sz="1200" smtClean="0">
                <a:solidFill>
                  <a:schemeClr val="bg1"/>
                </a:solidFill>
              </a:rPr>
              <a:t>Основание: архивный отдел администрации Ханты-Мансийского района.  Фотофонд 1. Оп. 1(4). Д.162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059680" y="233241"/>
            <a:ext cx="4084320" cy="6292103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1" b="781"/>
          <a:stretch>
            <a:fillRect/>
          </a:stretch>
        </p:blipFill>
        <p:spPr>
          <a:xfrm>
            <a:off x="419100" y="233363"/>
            <a:ext cx="4640263" cy="6172200"/>
          </a:xfrm>
        </p:spPr>
      </p:pic>
      <p:sp>
        <p:nvSpPr>
          <p:cNvPr id="72707" name="Текст 2"/>
          <p:cNvSpPr>
            <a:spLocks noGrp="1"/>
          </p:cNvSpPr>
          <p:nvPr>
            <p:ph type="body" sz="quarter" idx="11"/>
          </p:nvPr>
        </p:nvSpPr>
        <p:spPr>
          <a:xfrm>
            <a:off x="5219700" y="2636838"/>
            <a:ext cx="3744913" cy="3784600"/>
          </a:xfrm>
        </p:spPr>
        <p:txBody>
          <a:bodyPr/>
          <a:lstStyle/>
          <a:p>
            <a:pPr algn="just"/>
            <a:r>
              <a:rPr sz="1600" b="1" smtClean="0">
                <a:solidFill>
                  <a:schemeClr val="bg1"/>
                </a:solidFill>
              </a:rPr>
              <a:t>Лапидус Гирша Самуилович, </a:t>
            </a:r>
            <a:r>
              <a:rPr sz="1400" smtClean="0">
                <a:solidFill>
                  <a:schemeClr val="bg1"/>
                </a:solidFill>
              </a:rPr>
              <a:t>буровой мастер Правдинской нефтегазоразведочной экспедиции.  </a:t>
            </a:r>
          </a:p>
          <a:p>
            <a:pPr algn="just"/>
            <a:r>
              <a:rPr sz="1400" smtClean="0">
                <a:solidFill>
                  <a:schemeClr val="bg1"/>
                </a:solidFill>
              </a:rPr>
              <a:t>Буровая бригада Г.С. Лапидуса признана одной из лучших в экспедиции, ей принадлежит авторство в открытии Нижне-Шапшинского, Средне-Шапшинского, и Заозерного месторождений нефти. Награжден медалями «За заслуги в разведке недр», «За освоение недр и развитие нефтегазового комплекса Западной Сибири», знаком «Отличник разведки недр».</a:t>
            </a:r>
          </a:p>
          <a:p>
            <a:endParaRPr sz="1400" smtClean="0">
              <a:solidFill>
                <a:schemeClr val="bg1"/>
              </a:solidFill>
            </a:endParaRPr>
          </a:p>
          <a:p>
            <a:pPr algn="just"/>
            <a:r>
              <a:rPr sz="1200" smtClean="0">
                <a:solidFill>
                  <a:schemeClr val="bg1"/>
                </a:solidFill>
              </a:rPr>
              <a:t>Основание: архивный отдел администрации Ханты-Мансийского района. Ф. 35. Оп. 4. Д. 151.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059680" y="233241"/>
            <a:ext cx="4084320" cy="6167559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37" r="737"/>
          <a:stretch>
            <a:fillRect/>
          </a:stretch>
        </p:blipFill>
        <p:spPr>
          <a:xfrm>
            <a:off x="419100" y="233363"/>
            <a:ext cx="4640263" cy="6172200"/>
          </a:xfrm>
        </p:spPr>
      </p:pic>
      <p:sp>
        <p:nvSpPr>
          <p:cNvPr id="73731" name="Текст 2"/>
          <p:cNvSpPr>
            <a:spLocks noGrp="1"/>
          </p:cNvSpPr>
          <p:nvPr>
            <p:ph type="body" sz="quarter" idx="11"/>
          </p:nvPr>
        </p:nvSpPr>
        <p:spPr>
          <a:xfrm>
            <a:off x="5148263" y="2708275"/>
            <a:ext cx="3887787" cy="3692525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sz="1600" b="1" smtClean="0">
                <a:solidFill>
                  <a:schemeClr val="bg1"/>
                </a:solidFill>
              </a:rPr>
              <a:t>Бондаренко Виктор Васильевич, </a:t>
            </a:r>
            <a:r>
              <a:rPr sz="1500" smtClean="0">
                <a:solidFill>
                  <a:schemeClr val="bg1"/>
                </a:solidFill>
              </a:rPr>
              <a:t>мастер по испытанию скважин Правдинской нефтегазоразведочной экспедиции. 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sz="1500" smtClean="0">
                <a:solidFill>
                  <a:schemeClr val="bg1"/>
                </a:solidFill>
              </a:rPr>
              <a:t>Своим трудом способствовал открытию 12 нефтяных месторождений. Награжден Орденом Трудовой славы, медалями «За трудовую доблесть» «За доблестный труд в ознаменования 100-летия со дня рождения В.И. Ленина» .</a:t>
            </a:r>
          </a:p>
          <a:p>
            <a:pPr algn="just"/>
            <a:endParaRPr sz="1400" smtClean="0">
              <a:solidFill>
                <a:schemeClr val="bg1"/>
              </a:solidFill>
            </a:endParaRPr>
          </a:p>
          <a:p>
            <a:pPr algn="just"/>
            <a:r>
              <a:rPr sz="1400" smtClean="0">
                <a:solidFill>
                  <a:schemeClr val="bg1"/>
                </a:solidFill>
              </a:rPr>
              <a:t>Основание: архивный отдел администрации Ханты-Мансийского района. Ф. 35. Оп.4. Д. 17.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059680" y="233241"/>
            <a:ext cx="4084320" cy="6167559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081" r="3081"/>
          <a:stretch>
            <a:fillRect/>
          </a:stretch>
        </p:blipFill>
        <p:spPr>
          <a:xfrm>
            <a:off x="419100" y="233363"/>
            <a:ext cx="4640263" cy="6172200"/>
          </a:xfrm>
        </p:spPr>
      </p:pic>
      <p:sp>
        <p:nvSpPr>
          <p:cNvPr id="74755" name="Текст 2"/>
          <p:cNvSpPr>
            <a:spLocks noGrp="1"/>
          </p:cNvSpPr>
          <p:nvPr>
            <p:ph type="body" sz="quarter" idx="11"/>
          </p:nvPr>
        </p:nvSpPr>
        <p:spPr>
          <a:xfrm>
            <a:off x="5257800" y="3429000"/>
            <a:ext cx="3706813" cy="2971800"/>
          </a:xfrm>
        </p:spPr>
        <p:txBody>
          <a:bodyPr/>
          <a:lstStyle/>
          <a:p>
            <a:pPr algn="just"/>
            <a:r>
              <a:rPr sz="1600" b="1" smtClean="0">
                <a:solidFill>
                  <a:schemeClr val="bg1"/>
                </a:solidFill>
              </a:rPr>
              <a:t>Петров Юрий Федорович</a:t>
            </a:r>
            <a:endParaRPr sz="1600" smtClean="0"/>
          </a:p>
          <a:p>
            <a:pPr algn="just"/>
            <a:r>
              <a:rPr sz="1400" smtClean="0">
                <a:solidFill>
                  <a:schemeClr val="bg1"/>
                </a:solidFill>
              </a:rPr>
              <a:t>буровой мастер Правдинской нефтегазоразведочной экспедиции. Буровой бригадой Петрова Ю. Ф. открыты Мултановское, Вареягское, Южно-Венихяртское, Протазановское, Северо-Тамаргинское, Косухинское, Сложное месторождения нефти. Награжден Орденом Трудовой Славы 3 степени.</a:t>
            </a:r>
          </a:p>
          <a:p>
            <a:pPr algn="just"/>
            <a:endParaRPr sz="1400" smtClean="0">
              <a:solidFill>
                <a:schemeClr val="bg1"/>
              </a:solidFill>
            </a:endParaRPr>
          </a:p>
          <a:p>
            <a:pPr algn="just"/>
            <a:r>
              <a:rPr sz="1200" smtClean="0">
                <a:solidFill>
                  <a:schemeClr val="bg1"/>
                </a:solidFill>
              </a:rPr>
              <a:t>Основание: архивный отдел администрации Ханты-Мансийского района. Ф. 35. Оп. 4. Д. 217. 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059680" y="233241"/>
            <a:ext cx="4084320" cy="6172200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38" r="438"/>
          <a:stretch>
            <a:fillRect/>
          </a:stretch>
        </p:blipFill>
        <p:spPr>
          <a:xfrm>
            <a:off x="419100" y="233363"/>
            <a:ext cx="4640263" cy="6172200"/>
          </a:xfrm>
        </p:spPr>
      </p:pic>
      <p:sp>
        <p:nvSpPr>
          <p:cNvPr id="75779" name="Текст 2"/>
          <p:cNvSpPr>
            <a:spLocks noGrp="1"/>
          </p:cNvSpPr>
          <p:nvPr>
            <p:ph type="body" sz="quarter" idx="11"/>
          </p:nvPr>
        </p:nvSpPr>
        <p:spPr>
          <a:xfrm>
            <a:off x="5292725" y="2852738"/>
            <a:ext cx="3671888" cy="3552825"/>
          </a:xfrm>
        </p:spPr>
        <p:txBody>
          <a:bodyPr/>
          <a:lstStyle/>
          <a:p>
            <a:r>
              <a:rPr sz="1600" b="1" smtClean="0">
                <a:solidFill>
                  <a:schemeClr val="bg1"/>
                </a:solidFill>
              </a:rPr>
              <a:t>Тишко Юрий Нестерович</a:t>
            </a:r>
          </a:p>
          <a:p>
            <a:pPr algn="just"/>
            <a:r>
              <a:rPr sz="1400" smtClean="0">
                <a:solidFill>
                  <a:schemeClr val="bg1"/>
                </a:solidFill>
              </a:rPr>
              <a:t>Заслуженный геолог Ханты-Мансийского автономного округа – Югры.</a:t>
            </a:r>
          </a:p>
          <a:p>
            <a:pPr algn="just"/>
            <a:r>
              <a:rPr sz="1400" smtClean="0">
                <a:solidFill>
                  <a:schemeClr val="bg1"/>
                </a:solidFill>
              </a:rPr>
              <a:t>Принимал непосредственное участие в открытиях Верхне-Шапшинского, Мултановского, Салымского нефтяных месторождений, а также месторождений Красноленинского свода.</a:t>
            </a:r>
          </a:p>
          <a:p>
            <a:pPr algn="just"/>
            <a:r>
              <a:rPr sz="1400" smtClean="0">
                <a:solidFill>
                  <a:schemeClr val="bg1"/>
                </a:solidFill>
              </a:rPr>
              <a:t>Награжден Орденом Почёта, памятным знаком 300 лет горногеологической службе России. </a:t>
            </a:r>
          </a:p>
          <a:p>
            <a:pPr algn="just"/>
            <a:endParaRPr sz="1400" smtClean="0">
              <a:solidFill>
                <a:schemeClr val="bg1"/>
              </a:solidFill>
            </a:endParaRPr>
          </a:p>
          <a:p>
            <a:pPr algn="just"/>
            <a:r>
              <a:rPr sz="1200" smtClean="0">
                <a:solidFill>
                  <a:schemeClr val="bg1"/>
                </a:solidFill>
              </a:rPr>
              <a:t>Основание: архивный отдел администрации Ханты-Мансийского района. Ф. 35. Оп. 4. Д. 285.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607" t="-754" r="-607" b="-754"/>
          <a:stretch/>
        </p:blipFill>
        <p:spPr>
          <a:xfrm>
            <a:off x="4656138" y="614363"/>
            <a:ext cx="3424237" cy="4567237"/>
          </a:xfrm>
        </p:spPr>
      </p:pic>
      <p:pic>
        <p:nvPicPr>
          <p:cNvPr id="27" name="Рисунок 26"/>
          <p:cNvPicPr>
            <a:picLocks noGrp="1"/>
          </p:cNvPicPr>
          <p:nvPr>
            <p:ph type="pic" sz="quarter" idx="11"/>
          </p:nvPr>
        </p:nvPicPr>
        <p:blipFill rotWithShape="1">
          <a:blip r:embed="rId4"/>
          <a:srcRect l="-532" t="-397" r="-532" b="-397"/>
          <a:stretch/>
        </p:blipFill>
        <p:spPr>
          <a:xfrm>
            <a:off x="1066800" y="609600"/>
            <a:ext cx="3419475" cy="4572000"/>
          </a:xfrm>
        </p:spPr>
      </p:pic>
      <p:sp>
        <p:nvSpPr>
          <p:cNvPr id="3" name="Rectangle 2"/>
          <p:cNvSpPr>
            <a:spLocks noGrp="1" noChangeAspect="1"/>
          </p:cNvSpPr>
          <p:nvPr>
            <p:ph type="body" sz="quarter" idx="14"/>
          </p:nvPr>
        </p:nvSpPr>
        <p:spPr>
          <a:xfrm>
            <a:off x="1066800" y="5334000"/>
            <a:ext cx="7177088" cy="1190625"/>
          </a:xfrm>
        </p:spPr>
        <p:txBody>
          <a:bodyPr rtlCol="0">
            <a:normAutofit fontScale="92500" lnSpcReduction="10000"/>
          </a:bodyPr>
          <a:lstStyle>
            <a:extLst/>
          </a:lstStyle>
          <a:p>
            <a:pPr algn="just" fontAlgn="auto">
              <a:spcAft>
                <a:spcPts val="0"/>
              </a:spcAft>
              <a:defRPr/>
            </a:pPr>
            <a:r>
              <a:rPr sz="1700" b="1" dirty="0">
                <a:solidFill>
                  <a:schemeClr val="bg1"/>
                </a:solidFill>
              </a:rPr>
              <a:t>Приказ №1 от 12.10.1964г. </a:t>
            </a:r>
            <a:r>
              <a:rPr sz="1700" b="1" dirty="0" err="1">
                <a:solidFill>
                  <a:schemeClr val="bg1"/>
                </a:solidFill>
              </a:rPr>
              <a:t>Правдинской</a:t>
            </a:r>
            <a:r>
              <a:rPr sz="1700" b="1" dirty="0">
                <a:solidFill>
                  <a:schemeClr val="bg1"/>
                </a:solidFill>
              </a:rPr>
              <a:t> </a:t>
            </a:r>
            <a:r>
              <a:rPr sz="1700" b="1" dirty="0" err="1">
                <a:solidFill>
                  <a:schemeClr val="bg1"/>
                </a:solidFill>
              </a:rPr>
              <a:t>нефтеразведочной</a:t>
            </a:r>
            <a:r>
              <a:rPr sz="1700" b="1" dirty="0">
                <a:solidFill>
                  <a:schemeClr val="bg1"/>
                </a:solidFill>
              </a:rPr>
              <a:t> экспедиции об образовании </a:t>
            </a:r>
            <a:r>
              <a:rPr sz="1700" b="1" dirty="0" err="1">
                <a:solidFill>
                  <a:schemeClr val="bg1"/>
                </a:solidFill>
              </a:rPr>
              <a:t>Правдинской</a:t>
            </a:r>
            <a:r>
              <a:rPr sz="1700" b="1" dirty="0">
                <a:solidFill>
                  <a:schemeClr val="bg1"/>
                </a:solidFill>
              </a:rPr>
              <a:t> экспедиции.</a:t>
            </a:r>
          </a:p>
          <a:p>
            <a:pPr fontAlgn="auto">
              <a:spcAft>
                <a:spcPts val="0"/>
              </a:spcAft>
              <a:defRPr/>
            </a:pPr>
            <a:endParaRPr sz="1500" b="1" dirty="0" smtClean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sz="1500" b="1" dirty="0" smtClean="0">
                <a:solidFill>
                  <a:schemeClr val="bg1"/>
                </a:solidFill>
              </a:rPr>
              <a:t>Архивный </a:t>
            </a:r>
            <a:r>
              <a:rPr sz="1500" b="1" dirty="0">
                <a:solidFill>
                  <a:schemeClr val="bg1"/>
                </a:solidFill>
              </a:rPr>
              <a:t>отдел администрации Ханты-Мансийского района. Ф. Р-35. Оп.1. Д. 3. Л.1. </a:t>
            </a:r>
          </a:p>
          <a:p>
            <a:pPr fontAlgn="auto">
              <a:spcAft>
                <a:spcPts val="0"/>
              </a:spcAft>
              <a:defRPr/>
            </a:pPr>
            <a:endParaRPr sz="15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82" t="-131" r="182" b="-131"/>
          <a:stretch/>
        </p:blipFill>
        <p:spPr>
          <a:xfrm>
            <a:off x="419100" y="3500438"/>
            <a:ext cx="4427538" cy="3024187"/>
          </a:xfrm>
        </p:spPr>
      </p:pic>
      <p:sp>
        <p:nvSpPr>
          <p:cNvPr id="76802" name="Текст 2"/>
          <p:cNvSpPr>
            <a:spLocks noGrp="1"/>
          </p:cNvSpPr>
          <p:nvPr>
            <p:ph type="body" sz="quarter" idx="11"/>
          </p:nvPr>
        </p:nvSpPr>
        <p:spPr>
          <a:xfrm>
            <a:off x="4859338" y="5300663"/>
            <a:ext cx="3903662" cy="1223962"/>
          </a:xfrm>
        </p:spPr>
        <p:txBody>
          <a:bodyPr/>
          <a:lstStyle/>
          <a:p>
            <a:r>
              <a:rPr sz="1600" smtClean="0">
                <a:solidFill>
                  <a:schemeClr val="bg1"/>
                </a:solidFill>
              </a:rPr>
              <a:t>Буровая вышка.</a:t>
            </a:r>
          </a:p>
          <a:p>
            <a:r>
              <a:rPr sz="1600" smtClean="0">
                <a:solidFill>
                  <a:schemeClr val="bg1"/>
                </a:solidFill>
              </a:rPr>
              <a:t>Из архива ООО «Правдинская геологоразведочная экспедиция». 2009 год</a:t>
            </a:r>
          </a:p>
        </p:txBody>
      </p:sp>
      <p:pic>
        <p:nvPicPr>
          <p:cNvPr id="7680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5288" y="188913"/>
            <a:ext cx="47688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Прямоугольник 10"/>
          <p:cNvSpPr>
            <a:spLocks noChangeArrowheads="1"/>
          </p:cNvSpPr>
          <p:nvPr/>
        </p:nvSpPr>
        <p:spPr bwMode="auto">
          <a:xfrm>
            <a:off x="347663" y="1628775"/>
            <a:ext cx="38576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Century Gothic" pitchFamily="34" charset="0"/>
              </a:rPr>
              <a:t>На буровой ООО «Правдинская геологоразведочная экспедиция». </a:t>
            </a:r>
          </a:p>
          <a:p>
            <a:r>
              <a:rPr lang="ru-RU" sz="1600">
                <a:solidFill>
                  <a:schemeClr val="bg1"/>
                </a:solidFill>
                <a:latin typeface="Century Gothic" pitchFamily="34" charset="0"/>
              </a:rPr>
              <a:t>Слева направо Гребенщиков А.А., Бердашкевич И.Д., 2009г.</a:t>
            </a:r>
          </a:p>
          <a:p>
            <a:r>
              <a:rPr lang="ru-RU" sz="1600">
                <a:solidFill>
                  <a:schemeClr val="bg1"/>
                </a:solidFill>
                <a:latin typeface="Century Gothic" pitchFamily="34" charset="0"/>
              </a:rPr>
              <a:t>Из архива ООО «Правдинская геологоразведочная экспедиция».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Текст 2"/>
          <p:cNvSpPr>
            <a:spLocks noGrp="1"/>
          </p:cNvSpPr>
          <p:nvPr>
            <p:ph type="body" sz="quarter" idx="11"/>
          </p:nvPr>
        </p:nvSpPr>
        <p:spPr>
          <a:xfrm>
            <a:off x="419100" y="5373688"/>
            <a:ext cx="8329613" cy="1339850"/>
          </a:xfrm>
        </p:spPr>
        <p:txBody>
          <a:bodyPr/>
          <a:lstStyle/>
          <a:p>
            <a:pPr algn="just"/>
            <a:r>
              <a:rPr sz="1600" b="1" smtClean="0">
                <a:solidFill>
                  <a:schemeClr val="bg1"/>
                </a:solidFill>
              </a:rPr>
              <a:t>Участники празднования 45-летия со дня образования Правдинской нефтеразведочной экспедиции. Слева направо: Захаров П. Н., Панов В.Ф., Селиверстов А., Манчевский Ю. Т., Савина О.Г., Грицутенко А.Г., Алексеев Ю. П., Ерышев Р.Н., Баширов В.А., Андронов А.Г., 2009 год п. Горноправдинск.</a:t>
            </a:r>
          </a:p>
          <a:p>
            <a:pPr algn="just"/>
            <a:r>
              <a:rPr sz="1600" b="1" smtClean="0">
                <a:solidFill>
                  <a:schemeClr val="bg1"/>
                </a:solidFill>
              </a:rPr>
              <a:t>Из архива ООО «Правдинская геологоразведочная экспедиция».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35" t="464" r="135" b="464"/>
          <a:stretch/>
        </p:blipFill>
        <p:spPr>
          <a:xfrm>
            <a:off x="419100" y="233363"/>
            <a:ext cx="8474075" cy="514032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067944" y="260648"/>
            <a:ext cx="4896544" cy="6480720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9552" y="3501008"/>
            <a:ext cx="5040560" cy="2971800"/>
          </a:xfrm>
          <a:prstGeom prst="rect">
            <a:avLst/>
          </a:prstGeom>
          <a:effectLst>
            <a:softEdge rad="1003300"/>
          </a:effectLst>
        </p:spPr>
      </p:pic>
      <p:sp>
        <p:nvSpPr>
          <p:cNvPr id="78851" name="Прямоугольник 4"/>
          <p:cNvSpPr>
            <a:spLocks noChangeArrowheads="1"/>
          </p:cNvSpPr>
          <p:nvPr/>
        </p:nvSpPr>
        <p:spPr bwMode="auto">
          <a:xfrm>
            <a:off x="827088" y="1052513"/>
            <a:ext cx="7129462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solidFill>
                <a:schemeClr val="bg1"/>
              </a:solidFill>
              <a:latin typeface="Century Gothic" pitchFamily="34" charset="0"/>
            </a:endParaRPr>
          </a:p>
          <a:p>
            <a:endParaRPr lang="ru-RU" sz="1400">
              <a:solidFill>
                <a:schemeClr val="bg1"/>
              </a:solidFill>
              <a:latin typeface="Century Gothic" pitchFamily="34" charset="0"/>
            </a:endParaRPr>
          </a:p>
          <a:p>
            <a:endParaRPr lang="ru-RU" sz="1400">
              <a:solidFill>
                <a:schemeClr val="bg1"/>
              </a:solidFill>
              <a:latin typeface="Century Gothic" pitchFamily="34" charset="0"/>
            </a:endParaRPr>
          </a:p>
          <a:p>
            <a:endParaRPr lang="ru-RU" sz="1400">
              <a:solidFill>
                <a:schemeClr val="bg1"/>
              </a:solidFill>
              <a:latin typeface="Century Gothic" pitchFamily="34" charset="0"/>
            </a:endParaRPr>
          </a:p>
          <a:p>
            <a:endParaRPr lang="ru-RU" sz="1400">
              <a:solidFill>
                <a:schemeClr val="bg1"/>
              </a:solidFill>
              <a:latin typeface="Century Gothic" pitchFamily="34" charset="0"/>
            </a:endParaRPr>
          </a:p>
          <a:p>
            <a:endParaRPr lang="ru-RU" sz="1400">
              <a:solidFill>
                <a:schemeClr val="bg1"/>
              </a:solidFill>
              <a:latin typeface="Century Gothic" pitchFamily="34" charset="0"/>
            </a:endParaRPr>
          </a:p>
          <a:p>
            <a:endParaRPr lang="ru-RU" sz="1400">
              <a:solidFill>
                <a:schemeClr val="bg1"/>
              </a:solidFill>
              <a:latin typeface="Century Gothic" pitchFamily="34" charset="0"/>
            </a:endParaRPr>
          </a:p>
          <a:p>
            <a:endParaRPr lang="ru-RU" sz="1400">
              <a:solidFill>
                <a:schemeClr val="bg1"/>
              </a:solidFill>
              <a:latin typeface="Century Gothic" pitchFamily="34" charset="0"/>
            </a:endParaRPr>
          </a:p>
          <a:p>
            <a:endParaRPr lang="ru-RU" sz="1400">
              <a:solidFill>
                <a:schemeClr val="bg1"/>
              </a:solidFill>
              <a:latin typeface="Century Gothic" pitchFamily="34" charset="0"/>
            </a:endParaRPr>
          </a:p>
          <a:p>
            <a:endParaRPr lang="ru-RU" sz="1400">
              <a:solidFill>
                <a:schemeClr val="bg1"/>
              </a:solidFill>
              <a:latin typeface="Century Gothic" pitchFamily="34" charset="0"/>
            </a:endParaRPr>
          </a:p>
          <a:p>
            <a:endParaRPr lang="ru-RU" sz="1400">
              <a:solidFill>
                <a:schemeClr val="bg1"/>
              </a:solidFill>
              <a:latin typeface="Century Gothic" pitchFamily="34" charset="0"/>
            </a:endParaRPr>
          </a:p>
          <a:p>
            <a:endParaRPr lang="ru-RU" sz="140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8852" name="Прямоугольник 6"/>
          <p:cNvSpPr>
            <a:spLocks noChangeArrowheads="1"/>
          </p:cNvSpPr>
          <p:nvPr/>
        </p:nvSpPr>
        <p:spPr bwMode="auto">
          <a:xfrm>
            <a:off x="539750" y="555625"/>
            <a:ext cx="4752975" cy="61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4"/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Мы жизнь свою в Югру вложили</a:t>
            </a:r>
            <a:endParaRPr lang="en-US" sz="1600" b="1" i="1">
              <a:solidFill>
                <a:schemeClr val="bg1"/>
              </a:solidFill>
              <a:latin typeface="Monotype Corsiva" pitchFamily="66" charset="0"/>
            </a:endParaRPr>
          </a:p>
          <a:p>
            <a:pPr lvl="4"/>
            <a:r>
              <a:rPr lang="en-US" sz="1600" b="1" i="1">
                <a:solidFill>
                  <a:schemeClr val="bg1"/>
                </a:solidFill>
                <a:latin typeface="Monotype Corsiva" pitchFamily="66" charset="0"/>
              </a:rPr>
              <a:t>D</a:t>
            </a:r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 трясинах мёрзли, но бурили</a:t>
            </a:r>
          </a:p>
          <a:p>
            <a:pPr lvl="4"/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И тайны хлябей и болот</a:t>
            </a:r>
          </a:p>
          <a:p>
            <a:pPr lvl="4"/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Нам открывались каждый год!</a:t>
            </a:r>
            <a:endParaRPr lang="en-US" sz="1600" b="1" i="1">
              <a:solidFill>
                <a:schemeClr val="bg1"/>
              </a:solidFill>
              <a:latin typeface="Monotype Corsiva" pitchFamily="66" charset="0"/>
            </a:endParaRPr>
          </a:p>
          <a:p>
            <a:pPr lvl="2">
              <a:spcBef>
                <a:spcPts val="600"/>
              </a:spcBef>
            </a:pPr>
            <a:r>
              <a:rPr lang="en-US" sz="1600" b="1" i="1">
                <a:solidFill>
                  <a:schemeClr val="bg1"/>
                </a:solidFill>
                <a:latin typeface="Monotype Corsiva" pitchFamily="66" charset="0"/>
              </a:rPr>
              <a:t>	</a:t>
            </a:r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От комаров, мошки страдали,</a:t>
            </a:r>
          </a:p>
          <a:p>
            <a:pPr lvl="2"/>
            <a:r>
              <a:rPr lang="en-US" sz="1600" b="1" i="1">
                <a:solidFill>
                  <a:schemeClr val="bg1"/>
                </a:solidFill>
                <a:latin typeface="Monotype Corsiva" pitchFamily="66" charset="0"/>
              </a:rPr>
              <a:t>	</a:t>
            </a:r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Но марку,  честь свою держали,</a:t>
            </a:r>
          </a:p>
          <a:p>
            <a:pPr lvl="2"/>
            <a:r>
              <a:rPr lang="en-US" sz="1600" b="1" i="1">
                <a:solidFill>
                  <a:schemeClr val="bg1"/>
                </a:solidFill>
                <a:latin typeface="Monotype Corsiva" pitchFamily="66" charset="0"/>
              </a:rPr>
              <a:t>	</a:t>
            </a:r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И всему миру доказали, </a:t>
            </a:r>
          </a:p>
          <a:p>
            <a:pPr lvl="2"/>
            <a:r>
              <a:rPr lang="en-US" sz="1600" b="1" i="1">
                <a:solidFill>
                  <a:schemeClr val="bg1"/>
                </a:solidFill>
                <a:latin typeface="Monotype Corsiva" pitchFamily="66" charset="0"/>
              </a:rPr>
              <a:t>	</a:t>
            </a:r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Что наша древняя Югра</a:t>
            </a:r>
          </a:p>
          <a:p>
            <a:pPr lvl="2"/>
            <a:r>
              <a:rPr lang="en-US" sz="1600" b="1" i="1">
                <a:solidFill>
                  <a:schemeClr val="bg1"/>
                </a:solidFill>
                <a:latin typeface="Monotype Corsiva" pitchFamily="66" charset="0"/>
              </a:rPr>
              <a:t>	</a:t>
            </a:r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Богатства отдаёт не зря.</a:t>
            </a:r>
          </a:p>
          <a:p>
            <a:pPr lvl="4">
              <a:spcBef>
                <a:spcPts val="600"/>
              </a:spcBef>
            </a:pPr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Веками их она хранила,</a:t>
            </a:r>
          </a:p>
          <a:p>
            <a:pPr lvl="4"/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Тайгой, болотами закрыла, </a:t>
            </a:r>
          </a:p>
          <a:p>
            <a:pPr lvl="4"/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Где их не просто было взять,</a:t>
            </a:r>
          </a:p>
          <a:p>
            <a:pPr lvl="4"/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Разведать надо, доказать!</a:t>
            </a:r>
          </a:p>
          <a:p>
            <a:pPr lvl="4">
              <a:spcBef>
                <a:spcPts val="600"/>
              </a:spcBef>
            </a:pPr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В то время трудно очень было,</a:t>
            </a:r>
            <a:endParaRPr lang="en-US" sz="1600" b="1" i="1">
              <a:solidFill>
                <a:schemeClr val="bg1"/>
              </a:solidFill>
              <a:latin typeface="Monotype Corsiva" pitchFamily="66" charset="0"/>
            </a:endParaRPr>
          </a:p>
          <a:p>
            <a:pPr lvl="4"/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Судьба своё преподносила…,</a:t>
            </a:r>
            <a:endParaRPr lang="en-US" sz="1600" b="1" i="1">
              <a:solidFill>
                <a:schemeClr val="bg1"/>
              </a:solidFill>
              <a:latin typeface="Monotype Corsiva" pitchFamily="66" charset="0"/>
            </a:endParaRPr>
          </a:p>
          <a:p>
            <a:pPr lvl="4"/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Но у людей, и  в их делах</a:t>
            </a:r>
            <a:endParaRPr lang="en-US" sz="1600" b="1" i="1">
              <a:solidFill>
                <a:schemeClr val="bg1"/>
              </a:solidFill>
              <a:latin typeface="Monotype Corsiva" pitchFamily="66" charset="0"/>
            </a:endParaRPr>
          </a:p>
          <a:p>
            <a:pPr lvl="4"/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Энтузиазм горел в глазах!</a:t>
            </a:r>
            <a:endParaRPr lang="en-US" sz="1600" b="1" i="1">
              <a:solidFill>
                <a:schemeClr val="bg1"/>
              </a:solidFill>
              <a:latin typeface="Monotype Corsiva" pitchFamily="66" charset="0"/>
            </a:endParaRPr>
          </a:p>
          <a:p>
            <a:pPr lvl="4">
              <a:spcBef>
                <a:spcPts val="600"/>
              </a:spcBef>
            </a:pPr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Прошли разведкой круги ада, </a:t>
            </a:r>
            <a:endParaRPr lang="en-US" sz="1600" b="1" i="1">
              <a:solidFill>
                <a:schemeClr val="bg1"/>
              </a:solidFill>
              <a:latin typeface="Monotype Corsiva" pitchFamily="66" charset="0"/>
            </a:endParaRPr>
          </a:p>
          <a:p>
            <a:pPr lvl="4"/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А нефть нашли, и были рады, </a:t>
            </a:r>
            <a:endParaRPr lang="en-US" sz="1600" b="1" i="1">
              <a:solidFill>
                <a:schemeClr val="bg1"/>
              </a:solidFill>
              <a:latin typeface="Monotype Corsiva" pitchFamily="66" charset="0"/>
            </a:endParaRPr>
          </a:p>
          <a:p>
            <a:pPr lvl="4"/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Дрожит отвод, ревёт фонтан</a:t>
            </a:r>
            <a:endParaRPr lang="en-US" sz="1600" b="1" i="1">
              <a:solidFill>
                <a:schemeClr val="bg1"/>
              </a:solidFill>
              <a:latin typeface="Monotype Corsiva" pitchFamily="66" charset="0"/>
            </a:endParaRPr>
          </a:p>
          <a:p>
            <a:pPr lvl="4"/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И с газом бьёт нефть в котлован!</a:t>
            </a:r>
            <a:endParaRPr lang="en-US" sz="1600" b="1" i="1">
              <a:solidFill>
                <a:schemeClr val="bg1"/>
              </a:solidFill>
              <a:latin typeface="Monotype Corsiva" pitchFamily="66" charset="0"/>
            </a:endParaRPr>
          </a:p>
          <a:p>
            <a:pPr lvl="4">
              <a:spcBef>
                <a:spcPts val="600"/>
              </a:spcBef>
            </a:pPr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Так славу принесли району,</a:t>
            </a:r>
            <a:endParaRPr lang="en-US" sz="1600" b="1" i="1">
              <a:solidFill>
                <a:schemeClr val="bg1"/>
              </a:solidFill>
              <a:latin typeface="Monotype Corsiva" pitchFamily="66" charset="0"/>
            </a:endParaRPr>
          </a:p>
          <a:p>
            <a:pPr lvl="4"/>
            <a:r>
              <a:rPr lang="ru-RU" sz="1600" b="1" i="1">
                <a:solidFill>
                  <a:schemeClr val="bg1"/>
                </a:solidFill>
                <a:latin typeface="Monotype Corsiva" pitchFamily="66" charset="0"/>
              </a:rPr>
              <a:t>А с ней Югре, и региону!</a:t>
            </a:r>
          </a:p>
        </p:txBody>
      </p:sp>
      <p:sp>
        <p:nvSpPr>
          <p:cNvPr id="78853" name="Прямоугольник 7"/>
          <p:cNvSpPr>
            <a:spLocks noChangeArrowheads="1"/>
          </p:cNvSpPr>
          <p:nvPr/>
        </p:nvSpPr>
        <p:spPr bwMode="auto">
          <a:xfrm>
            <a:off x="5545138" y="5997575"/>
            <a:ext cx="3419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i="1">
                <a:solidFill>
                  <a:schemeClr val="bg1"/>
                </a:solidFill>
                <a:latin typeface="Century Gothic" pitchFamily="34" charset="0"/>
              </a:rPr>
              <a:t>Евгений Сергеевич Кузьмин, </a:t>
            </a:r>
          </a:p>
          <a:p>
            <a:r>
              <a:rPr lang="ru-RU" sz="1400" b="1" i="1">
                <a:solidFill>
                  <a:schemeClr val="bg1"/>
                </a:solidFill>
                <a:latin typeface="Century Gothic" pitchFamily="34" charset="0"/>
              </a:rPr>
              <a:t>п. Горноправдинск, 2008г.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481013"/>
            <a:ext cx="3892550" cy="591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7836" r="7836"/>
          <a:stretch>
            <a:fillRect/>
          </a:stretch>
        </p:blipFill>
        <p:spPr>
          <a:xfrm>
            <a:off x="419100" y="233363"/>
            <a:ext cx="4640263" cy="6172200"/>
          </a:xfrm>
        </p:spPr>
      </p:pic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5148263" y="3048000"/>
            <a:ext cx="3816350" cy="3352800"/>
          </a:xfrm>
        </p:spPr>
        <p:txBody>
          <a:bodyPr rtlCol="0"/>
          <a:lstStyle>
            <a:extLst/>
          </a:lstStyle>
          <a:p>
            <a:pPr fontAlgn="auto">
              <a:spcAft>
                <a:spcPts val="0"/>
              </a:spcAft>
              <a:defRPr/>
            </a:pPr>
            <a:r>
              <a:rPr sz="2000" b="1" dirty="0">
                <a:solidFill>
                  <a:schemeClr val="tx2">
                    <a:lumMod val="10000"/>
                  </a:schemeClr>
                </a:solidFill>
              </a:rPr>
              <a:t>Салманов Фарман </a:t>
            </a:r>
            <a:r>
              <a:rPr sz="2000" b="1" dirty="0" err="1" smtClean="0">
                <a:solidFill>
                  <a:schemeClr val="tx2">
                    <a:lumMod val="10000"/>
                  </a:schemeClr>
                </a:solidFill>
              </a:rPr>
              <a:t>Курбанович</a:t>
            </a:r>
            <a:endParaRPr sz="2000" b="1" dirty="0" smtClean="0">
              <a:solidFill>
                <a:schemeClr val="tx2">
                  <a:lumMod val="1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sz="2000" b="1" dirty="0" smtClean="0">
                <a:solidFill>
                  <a:schemeClr val="tx2">
                    <a:lumMod val="10000"/>
                  </a:schemeClr>
                </a:solidFill>
              </a:rPr>
              <a:t>Герой </a:t>
            </a:r>
            <a:r>
              <a:rPr sz="2000" b="1" dirty="0">
                <a:solidFill>
                  <a:schemeClr val="tx2">
                    <a:lumMod val="10000"/>
                  </a:schemeClr>
                </a:solidFill>
              </a:rPr>
              <a:t>Социалистического Труда, </a:t>
            </a:r>
            <a:r>
              <a:rPr sz="2000" b="1" dirty="0" smtClean="0">
                <a:solidFill>
                  <a:schemeClr val="tx2">
                    <a:lumMod val="10000"/>
                  </a:schemeClr>
                </a:solidFill>
              </a:rPr>
              <a:t>начальник </a:t>
            </a:r>
            <a:r>
              <a:rPr sz="2000" b="1" dirty="0" err="1">
                <a:solidFill>
                  <a:schemeClr val="tx2">
                    <a:lumMod val="10000"/>
                  </a:schemeClr>
                </a:solidFill>
              </a:rPr>
              <a:t>Правдинской</a:t>
            </a:r>
            <a:r>
              <a:rPr sz="20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sz="2000" b="1" dirty="0" err="1">
                <a:solidFill>
                  <a:schemeClr val="tx2">
                    <a:lumMod val="10000"/>
                  </a:schemeClr>
                </a:solidFill>
              </a:rPr>
              <a:t>нефтеразведочной</a:t>
            </a:r>
            <a:r>
              <a:rPr sz="2000" b="1" dirty="0">
                <a:solidFill>
                  <a:schemeClr val="tx2">
                    <a:lumMod val="10000"/>
                  </a:schemeClr>
                </a:solidFill>
              </a:rPr>
              <a:t> экспедиции, 1970-е годы</a:t>
            </a:r>
            <a:r>
              <a:rPr sz="2000" b="1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endParaRPr sz="2000" b="1" dirty="0">
              <a:solidFill>
                <a:schemeClr val="tx2">
                  <a:lumMod val="1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sz="1400" b="1" dirty="0">
                <a:solidFill>
                  <a:schemeClr val="tx2">
                    <a:lumMod val="10000"/>
                  </a:schemeClr>
                </a:solidFill>
              </a:rPr>
              <a:t>Из личного архива Баширова В. А</a:t>
            </a:r>
            <a:r>
              <a:rPr sz="1400" b="1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sz="14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W¥ل云玗İαЂÕØÚáÛ丫:Téxt Plàçèhòlðêr 表¥鷗字㌍_W 10"/>
          <p:cNvSpPr>
            <a:spLocks noGrp="1"/>
          </p:cNvSpPr>
          <p:nvPr>
            <p:ph type="body" sz="quarter" idx="13"/>
          </p:nvPr>
        </p:nvSpPr>
        <p:spPr>
          <a:xfrm>
            <a:off x="323850" y="5516563"/>
            <a:ext cx="8515350" cy="1112837"/>
          </a:xfrm>
        </p:spPr>
        <p:txBody>
          <a:bodyPr/>
          <a:lstStyle/>
          <a:p>
            <a:pPr algn="just"/>
            <a:r>
              <a:rPr sz="1600" b="1" smtClean="0">
                <a:solidFill>
                  <a:schemeClr val="bg1"/>
                </a:solidFill>
              </a:rPr>
              <a:t>Приказ № 288-к от 12.10.1965г. Правдинской нефтеразведочной экспедиции к первой годовщине со дня образования экспедиции.</a:t>
            </a:r>
          </a:p>
          <a:p>
            <a:pPr algn="just"/>
            <a:endParaRPr sz="1400" b="1" smtClean="0">
              <a:solidFill>
                <a:schemeClr val="bg1"/>
              </a:solidFill>
            </a:endParaRPr>
          </a:p>
          <a:p>
            <a:r>
              <a:rPr sz="1400" b="1" smtClean="0">
                <a:solidFill>
                  <a:schemeClr val="bg1"/>
                </a:solidFill>
              </a:rPr>
              <a:t>Архивный отдел администрации Ханты-Мансийского района. Ф. Р-35. Оп.1. Д.6. Л.154-155  </a:t>
            </a:r>
          </a:p>
          <a:p>
            <a:endParaRPr smtClean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551" t="1389" r="-551" b="1389"/>
          <a:stretch/>
        </p:blipFill>
        <p:spPr>
          <a:xfrm>
            <a:off x="323850" y="438150"/>
            <a:ext cx="3930650" cy="5040313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-149" t="-743" r="-149" b="-743"/>
          <a:stretch/>
        </p:blipFill>
        <p:spPr>
          <a:xfrm>
            <a:off x="4932363" y="400050"/>
            <a:ext cx="3538537" cy="507841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148064" y="409466"/>
            <a:ext cx="3744416" cy="5918182"/>
          </a:xfrm>
          <a:prstGeom prst="rect">
            <a:avLst/>
          </a:prstGeom>
          <a:effectLst>
            <a:reflection endPos="0" dir="5400000" sy="-100000" algn="bl" rotWithShape="0"/>
            <a:softEdge rad="1270000"/>
          </a:effectLst>
        </p:spPr>
      </p:pic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-335" t="-31" r="-335" b="-31"/>
          <a:stretch/>
        </p:blipFill>
        <p:spPr>
          <a:xfrm>
            <a:off x="427038" y="384175"/>
            <a:ext cx="4457700" cy="5943600"/>
          </a:xfrm>
        </p:spPr>
      </p:pic>
      <p:sp>
        <p:nvSpPr>
          <p:cNvPr id="59395" name="Прямоугольник 8"/>
          <p:cNvSpPr>
            <a:spLocks noChangeArrowheads="1"/>
          </p:cNvSpPr>
          <p:nvPr/>
        </p:nvSpPr>
        <p:spPr bwMode="auto">
          <a:xfrm>
            <a:off x="5003800" y="3573463"/>
            <a:ext cx="3889375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sz="1600" b="1">
              <a:solidFill>
                <a:schemeClr val="bg1"/>
              </a:solidFill>
              <a:latin typeface="Century Gothic" pitchFamily="34" charset="0"/>
            </a:endParaRPr>
          </a:p>
          <a:p>
            <a:pPr algn="just"/>
            <a:endParaRPr lang="ru-RU" sz="1600" b="1">
              <a:solidFill>
                <a:schemeClr val="bg1"/>
              </a:solidFill>
              <a:latin typeface="Century Gothic" pitchFamily="34" charset="0"/>
            </a:endParaRPr>
          </a:p>
          <a:p>
            <a:pPr algn="just"/>
            <a:r>
              <a:rPr lang="ru-RU" sz="1600" b="1">
                <a:solidFill>
                  <a:schemeClr val="bg1"/>
                </a:solidFill>
                <a:latin typeface="Century Gothic" pitchFamily="34" charset="0"/>
              </a:rPr>
              <a:t>Из приказа № 39к от 05.04.1974г. по Правдинской нефтеразведочной экспедиции «О праздновании «Дня геолога».</a:t>
            </a:r>
          </a:p>
          <a:p>
            <a:endParaRPr lang="ru-RU">
              <a:solidFill>
                <a:schemeClr val="bg1"/>
              </a:solidFill>
              <a:latin typeface="Century Gothic" pitchFamily="34" charset="0"/>
            </a:endParaRPr>
          </a:p>
          <a:p>
            <a:endParaRPr lang="ru-RU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400" b="1">
                <a:solidFill>
                  <a:schemeClr val="bg1"/>
                </a:solidFill>
                <a:latin typeface="Century Gothic" pitchFamily="34" charset="0"/>
              </a:rPr>
              <a:t>Архивный отдел администрации Ханты-Мансийского района. Ф. Р-35. Оп.1. Д.52. Л.119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983" r="5983"/>
          <a:stretch>
            <a:fillRect/>
          </a:stretch>
        </p:blipFill>
        <p:spPr>
          <a:xfrm>
            <a:off x="395288" y="188913"/>
            <a:ext cx="8497887" cy="4895850"/>
          </a:xfrm>
          <a:ln w="9525"/>
        </p:spPr>
      </p:pic>
      <p:sp>
        <p:nvSpPr>
          <p:cNvPr id="61442" name="Прямоугольник 3"/>
          <p:cNvSpPr>
            <a:spLocks noChangeArrowheads="1"/>
          </p:cNvSpPr>
          <p:nvPr/>
        </p:nvSpPr>
        <p:spPr bwMode="auto">
          <a:xfrm>
            <a:off x="250825" y="4578350"/>
            <a:ext cx="86423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sz="1400" b="1">
              <a:solidFill>
                <a:schemeClr val="bg1"/>
              </a:solidFill>
              <a:latin typeface="Century Gothic" pitchFamily="34" charset="0"/>
            </a:endParaRPr>
          </a:p>
          <a:p>
            <a:pPr algn="just"/>
            <a:endParaRPr lang="ru-RU" sz="1400" b="1">
              <a:solidFill>
                <a:schemeClr val="bg1"/>
              </a:solidFill>
              <a:latin typeface="Century Gothic" pitchFamily="34" charset="0"/>
            </a:endParaRPr>
          </a:p>
          <a:p>
            <a:pPr algn="just"/>
            <a:r>
              <a:rPr lang="ru-RU" sz="1400" b="1">
                <a:solidFill>
                  <a:schemeClr val="bg1"/>
                </a:solidFill>
                <a:latin typeface="Century Gothic" pitchFamily="34" charset="0"/>
              </a:rPr>
              <a:t>Участники Первого Всесоюзного совещания геологов у здания Дома культуры «Геолог» в поселке Горноправдинске Ханты-Мансийского района. 1970 год.</a:t>
            </a:r>
          </a:p>
          <a:p>
            <a:pPr algn="just"/>
            <a:r>
              <a:rPr lang="ru-RU" sz="1400" b="1">
                <a:solidFill>
                  <a:schemeClr val="bg1"/>
                </a:solidFill>
                <a:latin typeface="Century Gothic" pitchFamily="34" charset="0"/>
              </a:rPr>
              <a:t>В центре начальник Правдинской нефтеразведочной экспедиции, Герой Социалистического труда, Лауреат Ленинской премии Салманов Фарман Курбанович.</a:t>
            </a:r>
          </a:p>
          <a:p>
            <a:pPr algn="just"/>
            <a:r>
              <a:rPr lang="ru-RU" sz="1400" b="1">
                <a:solidFill>
                  <a:schemeClr val="bg1"/>
                </a:solidFill>
                <a:latin typeface="Century Gothic" pitchFamily="34" charset="0"/>
              </a:rPr>
              <a:t>Место съемки: п. Горноправдинск, Ханты-Мансийский район, 1970г., автор снимка неизвестен. Копия.</a:t>
            </a:r>
          </a:p>
          <a:p>
            <a:pPr algn="just"/>
            <a:endParaRPr lang="ru-RU" sz="1400" b="1">
              <a:solidFill>
                <a:schemeClr val="bg1"/>
              </a:solidFill>
              <a:latin typeface="Century Gothic" pitchFamily="34" charset="0"/>
            </a:endParaRPr>
          </a:p>
          <a:p>
            <a:pPr algn="just"/>
            <a:r>
              <a:rPr lang="ru-RU" sz="1200" b="1">
                <a:solidFill>
                  <a:schemeClr val="bg1"/>
                </a:solidFill>
                <a:latin typeface="Century Gothic" pitchFamily="34" charset="0"/>
              </a:rPr>
              <a:t>Основание: архивный отдел администрации Ханты-Мансийского района. Фотофонд. Оп.1.  254.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134" b="-134"/>
          <a:stretch>
            <a:fillRect/>
          </a:stretch>
        </p:blipFill>
        <p:spPr>
          <a:xfrm>
            <a:off x="179388" y="333375"/>
            <a:ext cx="8713787" cy="482441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850" y="5300663"/>
            <a:ext cx="8496300" cy="1368425"/>
          </a:xfrm>
        </p:spPr>
        <p:txBody>
          <a:bodyPr rtlCol="0">
            <a:normAutofit fontScale="92500" lnSpcReduction="10000"/>
          </a:bodyPr>
          <a:lstStyle/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700" b="1" dirty="0">
                <a:solidFill>
                  <a:schemeClr val="bg1"/>
                </a:solidFill>
              </a:rPr>
              <a:t>Коллектив </a:t>
            </a:r>
            <a:r>
              <a:rPr lang="ru-RU" sz="1700" b="1" dirty="0" err="1">
                <a:solidFill>
                  <a:schemeClr val="bg1"/>
                </a:solidFill>
              </a:rPr>
              <a:t>Правдинской</a:t>
            </a:r>
            <a:r>
              <a:rPr lang="ru-RU" sz="1700" b="1" dirty="0">
                <a:solidFill>
                  <a:schemeClr val="bg1"/>
                </a:solidFill>
              </a:rPr>
              <a:t> </a:t>
            </a:r>
            <a:r>
              <a:rPr lang="ru-RU" sz="1700" b="1" dirty="0" err="1">
                <a:solidFill>
                  <a:schemeClr val="bg1"/>
                </a:solidFill>
              </a:rPr>
              <a:t>нефтегазоразведочной</a:t>
            </a:r>
            <a:r>
              <a:rPr lang="ru-RU" sz="1700" b="1" dirty="0">
                <a:solidFill>
                  <a:schemeClr val="bg1"/>
                </a:solidFill>
              </a:rPr>
              <a:t> экспедиции у здания Дома культуры «Геолог» в п. </a:t>
            </a:r>
            <a:r>
              <a:rPr lang="ru-RU" sz="1700" b="1" dirty="0" err="1">
                <a:solidFill>
                  <a:schemeClr val="bg1"/>
                </a:solidFill>
              </a:rPr>
              <a:t>Горноправдинске</a:t>
            </a:r>
            <a:r>
              <a:rPr lang="ru-RU" sz="1700" b="1" dirty="0">
                <a:solidFill>
                  <a:schemeClr val="bg1"/>
                </a:solidFill>
              </a:rPr>
              <a:t>. 1984г.</a:t>
            </a:r>
          </a:p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700" b="1" dirty="0">
                <a:solidFill>
                  <a:schemeClr val="bg1"/>
                </a:solidFill>
              </a:rPr>
              <a:t>В верхнем ряду в центре начальник </a:t>
            </a:r>
            <a:r>
              <a:rPr lang="ru-RU" sz="1700" b="1" dirty="0" err="1">
                <a:solidFill>
                  <a:schemeClr val="bg1"/>
                </a:solidFill>
              </a:rPr>
              <a:t>Правдинской</a:t>
            </a:r>
            <a:r>
              <a:rPr lang="ru-RU" sz="1700" b="1" dirty="0">
                <a:solidFill>
                  <a:schemeClr val="bg1"/>
                </a:solidFill>
              </a:rPr>
              <a:t> экспедиции Липатов Владимир Станиславович</a:t>
            </a:r>
            <a:r>
              <a:rPr lang="ru-RU" sz="1700" b="1" dirty="0" smtClean="0">
                <a:solidFill>
                  <a:schemeClr val="bg1"/>
                </a:solidFill>
              </a:rPr>
              <a:t>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500" b="1" dirty="0" smtClean="0">
                <a:solidFill>
                  <a:schemeClr val="bg1"/>
                </a:solidFill>
              </a:rPr>
              <a:t>Из </a:t>
            </a:r>
            <a:r>
              <a:rPr lang="ru-RU" sz="1500" b="1" dirty="0">
                <a:solidFill>
                  <a:schemeClr val="bg1"/>
                </a:solidFill>
              </a:rPr>
              <a:t>личного архива Баширова В.А.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257800" y="233241"/>
            <a:ext cx="3703320" cy="6167559"/>
          </a:xfrm>
          <a:prstGeom prst="rect">
            <a:avLst/>
          </a:prstGeom>
          <a:effectLst>
            <a:softEdge rad="1143000"/>
          </a:effectLst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350" t="160" r="-350" b="160"/>
          <a:stretch/>
        </p:blipFill>
        <p:spPr>
          <a:xfrm>
            <a:off x="419100" y="233363"/>
            <a:ext cx="4640263" cy="6172200"/>
          </a:xfrm>
        </p:spPr>
      </p:pic>
      <p:sp>
        <p:nvSpPr>
          <p:cNvPr id="64515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sz="1600" b="1" smtClean="0">
                <a:solidFill>
                  <a:schemeClr val="bg1"/>
                </a:solidFill>
              </a:rPr>
              <a:t>Из приказа № 168к от 19.09.1984г. по Правдинской нефтегазоразведочной экспедиции к 20-летию со дня образования экспедиции.</a:t>
            </a:r>
          </a:p>
          <a:p>
            <a:endParaRPr b="1" smtClean="0">
              <a:solidFill>
                <a:schemeClr val="bg1"/>
              </a:solidFill>
            </a:endParaRPr>
          </a:p>
          <a:p>
            <a:r>
              <a:rPr sz="1400" b="1" smtClean="0">
                <a:solidFill>
                  <a:schemeClr val="bg1"/>
                </a:solidFill>
              </a:rPr>
              <a:t>Архивный отдел администрации Ханты-Мансийского района. Ф. Р-35. Оп.1. Д.126. Л.55 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267744" y="260648"/>
            <a:ext cx="5040560" cy="6408712"/>
          </a:xfrm>
          <a:prstGeom prst="rect">
            <a:avLst/>
          </a:prstGeom>
          <a:effectLst>
            <a:softEdge rad="1028700"/>
          </a:effectLst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65" t="126" r="65" b="126"/>
          <a:stretch/>
        </p:blipFill>
        <p:spPr>
          <a:xfrm>
            <a:off x="4700588" y="2997200"/>
            <a:ext cx="3960812" cy="3246438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44" t="-166" r="44" b="-166"/>
          <a:stretch/>
        </p:blipFill>
        <p:spPr>
          <a:xfrm>
            <a:off x="282575" y="260350"/>
            <a:ext cx="3959225" cy="3235325"/>
          </a:xfrm>
        </p:spPr>
      </p:pic>
      <p:sp>
        <p:nvSpPr>
          <p:cNvPr id="65540" name="Текст 3"/>
          <p:cNvSpPr>
            <a:spLocks noGrp="1"/>
          </p:cNvSpPr>
          <p:nvPr>
            <p:ph type="body" sz="quarter" idx="14"/>
          </p:nvPr>
        </p:nvSpPr>
        <p:spPr>
          <a:xfrm>
            <a:off x="4787900" y="260350"/>
            <a:ext cx="3960813" cy="1223963"/>
          </a:xfrm>
        </p:spPr>
        <p:txBody>
          <a:bodyPr/>
          <a:lstStyle/>
          <a:p>
            <a:r>
              <a:rPr sz="1600" b="1" smtClean="0">
                <a:solidFill>
                  <a:schemeClr val="bg1"/>
                </a:solidFill>
              </a:rPr>
              <a:t>Поселок Горноправдинск, улица Ленина, 1982 год. </a:t>
            </a:r>
          </a:p>
          <a:p>
            <a:endParaRPr b="1" smtClean="0">
              <a:solidFill>
                <a:schemeClr val="bg1"/>
              </a:solidFill>
            </a:endParaRPr>
          </a:p>
          <a:p>
            <a:r>
              <a:rPr sz="1400" b="1" smtClean="0">
                <a:solidFill>
                  <a:schemeClr val="bg1"/>
                </a:solidFill>
              </a:rPr>
              <a:t>Из личного архива  Куклиной Л.Д.</a:t>
            </a:r>
          </a:p>
          <a:p>
            <a:endParaRPr sz="1400" b="1" smtClean="0"/>
          </a:p>
        </p:txBody>
      </p:sp>
      <p:sp>
        <p:nvSpPr>
          <p:cNvPr id="65541" name="Текст 4"/>
          <p:cNvSpPr>
            <a:spLocks noGrp="1"/>
          </p:cNvSpPr>
          <p:nvPr>
            <p:ph type="body" sz="quarter" idx="15"/>
          </p:nvPr>
        </p:nvSpPr>
        <p:spPr>
          <a:xfrm>
            <a:off x="163513" y="5300663"/>
            <a:ext cx="4243387" cy="1066800"/>
          </a:xfrm>
        </p:spPr>
        <p:txBody>
          <a:bodyPr/>
          <a:lstStyle/>
          <a:p>
            <a:r>
              <a:rPr sz="1600" b="1" smtClean="0">
                <a:solidFill>
                  <a:schemeClr val="bg1"/>
                </a:solidFill>
              </a:rPr>
              <a:t>Поселок Горноправдинск, улица Геологов, 1982 год.</a:t>
            </a:r>
          </a:p>
          <a:p>
            <a:endParaRPr sz="1600" b="1" smtClean="0">
              <a:solidFill>
                <a:schemeClr val="bg1"/>
              </a:solidFill>
            </a:endParaRPr>
          </a:p>
          <a:p>
            <a:r>
              <a:rPr sz="1400" b="1" smtClean="0">
                <a:solidFill>
                  <a:schemeClr val="bg1"/>
                </a:solidFill>
              </a:rPr>
              <a:t>Из личного архива  Куклиной Л.Д.</a:t>
            </a:r>
          </a:p>
          <a:p>
            <a:endParaRPr sz="1600" b="1" smtClean="0"/>
          </a:p>
        </p:txBody>
      </p:sp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Классический фотоальбом</Template>
  <TotalTime>5</TotalTime>
  <Words>979</Words>
  <Application>Microsoft Office PowerPoint</Application>
  <PresentationFormat>On-screen Show (4:3)</PresentationFormat>
  <Paragraphs>139</Paragraphs>
  <Slides>22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18</vt:i4>
      </vt:variant>
      <vt:variant>
        <vt:lpstr>Заголовки слайдов</vt:lpstr>
      </vt:variant>
      <vt:variant>
        <vt:i4>22</vt:i4>
      </vt:variant>
    </vt:vector>
  </HeadingPairs>
  <TitlesOfParts>
    <vt:vector size="44" baseType="lpstr">
      <vt:lpstr>Century Schoolbook</vt:lpstr>
      <vt:lpstr>Arial</vt:lpstr>
      <vt:lpstr>Century Gothic</vt:lpstr>
      <vt:lpstr>Monotype Corsiva</vt:lpstr>
      <vt:lpstr>ClassicPhotoAlbum</vt:lpstr>
      <vt:lpstr>След самолета</vt:lpstr>
      <vt:lpstr>ClassicPhotoAlbum</vt:lpstr>
      <vt:lpstr>ClassicPhotoAlbum</vt:lpstr>
      <vt:lpstr>ClassicPhotoAlbum</vt:lpstr>
      <vt:lpstr>След самолета</vt:lpstr>
      <vt:lpstr>След самолета</vt:lpstr>
      <vt:lpstr>След самолета</vt:lpstr>
      <vt:lpstr>След самолета</vt:lpstr>
      <vt:lpstr>След самолета</vt:lpstr>
      <vt:lpstr>След самолета</vt:lpstr>
      <vt:lpstr>След самолета</vt:lpstr>
      <vt:lpstr>След самолета</vt:lpstr>
      <vt:lpstr>След самолета</vt:lpstr>
      <vt:lpstr>След самолета</vt:lpstr>
      <vt:lpstr>След самолета</vt:lpstr>
      <vt:lpstr>След самолета</vt:lpstr>
      <vt:lpstr>След самолета</vt:lpstr>
      <vt:lpstr>К 50-ЛЕТИЮ  СО ДНЯ ОБРАЗОВАНИЯ ПРАВДИНСКОЙ НЕФТЕРАЗВЕДОЧНОЙ ЭКСПЕДИЦИИ   АРХИВНЫЙ ОТДЕЛ АДМИНИСТРАЦИИ  ХАНТЫ-МАНСИЙСКОГО РАЙОНА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50-ЛЕТИЮ  СО ДНЯ ОБРАЗОВАНИЯ ПРАВДИНСКОЙ НЕФТЕРАЗВЕДОЧНОЙ ЭКСПЕДИЦИИ   АРХИВНЫЙ ОТДЕЛ АДМИНИСТРАЦИИ  ХАНТЫ-МАНСИЙСКОГО РАЙОНА</dc:title>
  <dc:creator/>
  <cp:keywords/>
  <cp:lastModifiedBy/>
  <cp:revision>2</cp:revision>
  <dcterms:created xsi:type="dcterms:W3CDTF">2014-10-06T14:07:40Z</dcterms:created>
  <dcterms:modified xsi:type="dcterms:W3CDTF">2014-10-09T02:58:18Z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TC101769239990</vt:lpwstr>
  </property>
</Properties>
</file>